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Lst>
  <p:notesMasterIdLst>
    <p:notesMasterId r:id="rId60"/>
  </p:notesMasterIdLst>
  <p:sldIdLst>
    <p:sldId id="282" r:id="rId5"/>
    <p:sldId id="3040" r:id="rId6"/>
    <p:sldId id="3156" r:id="rId7"/>
    <p:sldId id="3144" r:id="rId8"/>
    <p:sldId id="3141" r:id="rId9"/>
    <p:sldId id="3142" r:id="rId10"/>
    <p:sldId id="3143" r:id="rId11"/>
    <p:sldId id="302" r:id="rId12"/>
    <p:sldId id="3145" r:id="rId13"/>
    <p:sldId id="3136" r:id="rId14"/>
    <p:sldId id="3128" r:id="rId15"/>
    <p:sldId id="3146" r:id="rId16"/>
    <p:sldId id="3147" r:id="rId17"/>
    <p:sldId id="519" r:id="rId18"/>
    <p:sldId id="585" r:id="rId19"/>
    <p:sldId id="586" r:id="rId20"/>
    <p:sldId id="587" r:id="rId21"/>
    <p:sldId id="588" r:id="rId22"/>
    <p:sldId id="3151" r:id="rId23"/>
    <p:sldId id="3148" r:id="rId24"/>
    <p:sldId id="3129" r:id="rId25"/>
    <p:sldId id="3135" r:id="rId26"/>
    <p:sldId id="3152" r:id="rId27"/>
    <p:sldId id="3153" r:id="rId28"/>
    <p:sldId id="3157" r:id="rId29"/>
    <p:sldId id="299" r:id="rId30"/>
    <p:sldId id="3154" r:id="rId31"/>
    <p:sldId id="3155" r:id="rId32"/>
    <p:sldId id="3138" r:id="rId33"/>
    <p:sldId id="3137" r:id="rId34"/>
    <p:sldId id="3158" r:id="rId35"/>
    <p:sldId id="3130" r:id="rId36"/>
    <p:sldId id="3159" r:id="rId37"/>
    <p:sldId id="3014" r:id="rId38"/>
    <p:sldId id="3016" r:id="rId39"/>
    <p:sldId id="3163" r:id="rId40"/>
    <p:sldId id="3160" r:id="rId41"/>
    <p:sldId id="3162" r:id="rId42"/>
    <p:sldId id="3161" r:id="rId43"/>
    <p:sldId id="3132" r:id="rId44"/>
    <p:sldId id="3164" r:id="rId45"/>
    <p:sldId id="3165" r:id="rId46"/>
    <p:sldId id="3133" r:id="rId47"/>
    <p:sldId id="306" r:id="rId48"/>
    <p:sldId id="303" r:id="rId49"/>
    <p:sldId id="307" r:id="rId50"/>
    <p:sldId id="3167" r:id="rId51"/>
    <p:sldId id="3168" r:id="rId52"/>
    <p:sldId id="3166" r:id="rId53"/>
    <p:sldId id="3169" r:id="rId54"/>
    <p:sldId id="3139" r:id="rId55"/>
    <p:sldId id="3127" r:id="rId56"/>
    <p:sldId id="297" r:id="rId57"/>
    <p:sldId id="298" r:id="rId58"/>
    <p:sldId id="304" r:id="rId59"/>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B758762A-5F7B-4C9E-8931-E1BE66EBB707}">
          <p14:sldIdLst>
            <p14:sldId id="282"/>
            <p14:sldId id="3040"/>
            <p14:sldId id="3156"/>
            <p14:sldId id="3144"/>
            <p14:sldId id="3141"/>
            <p14:sldId id="3142"/>
            <p14:sldId id="3143"/>
            <p14:sldId id="302"/>
            <p14:sldId id="3145"/>
            <p14:sldId id="3136"/>
            <p14:sldId id="3128"/>
            <p14:sldId id="3146"/>
            <p14:sldId id="3147"/>
            <p14:sldId id="519"/>
            <p14:sldId id="585"/>
            <p14:sldId id="586"/>
            <p14:sldId id="587"/>
            <p14:sldId id="588"/>
            <p14:sldId id="3151"/>
            <p14:sldId id="3148"/>
            <p14:sldId id="3129"/>
            <p14:sldId id="3135"/>
            <p14:sldId id="3152"/>
            <p14:sldId id="3153"/>
            <p14:sldId id="3157"/>
            <p14:sldId id="299"/>
            <p14:sldId id="3154"/>
            <p14:sldId id="3155"/>
            <p14:sldId id="3138"/>
            <p14:sldId id="3137"/>
            <p14:sldId id="3158"/>
            <p14:sldId id="3130"/>
            <p14:sldId id="3159"/>
            <p14:sldId id="3014"/>
            <p14:sldId id="3016"/>
            <p14:sldId id="3163"/>
            <p14:sldId id="3160"/>
            <p14:sldId id="3162"/>
            <p14:sldId id="3161"/>
            <p14:sldId id="3132"/>
            <p14:sldId id="3164"/>
            <p14:sldId id="3165"/>
            <p14:sldId id="3133"/>
            <p14:sldId id="306"/>
            <p14:sldId id="303"/>
            <p14:sldId id="307"/>
            <p14:sldId id="3167"/>
            <p14:sldId id="3168"/>
            <p14:sldId id="3166"/>
            <p14:sldId id="3169"/>
            <p14:sldId id="3139"/>
            <p14:sldId id="3127"/>
          </p14:sldIdLst>
        </p14:section>
        <p14:section name="Spare" id="{49F8DC5A-07E1-43ED-BFF0-2F8E4B37E8A6}">
          <p14:sldIdLst>
            <p14:sldId id="297"/>
            <p14:sldId id="298"/>
            <p14:sldId id="30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BD100"/>
    <a:srgbClr val="F2CB00"/>
    <a:srgbClr val="E1398F"/>
    <a:srgbClr val="7F6600"/>
    <a:srgbClr val="826900"/>
    <a:srgbClr val="F0848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C58E2E7-AE4C-4B52-A08F-1E24A6AB3A01}" v="100" dt="2021-10-25T06:04:35.30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995" autoAdjust="0"/>
    <p:restoredTop sz="79921" autoAdjust="0"/>
  </p:normalViewPr>
  <p:slideViewPr>
    <p:cSldViewPr snapToGrid="0" snapToObjects="1">
      <p:cViewPr varScale="1">
        <p:scale>
          <a:sx n="82" d="100"/>
          <a:sy n="82" d="100"/>
        </p:scale>
        <p:origin x="538" y="5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microsoft.com/office/2015/10/relationships/revisionInfo" Target="revisionInfo.xml"/><Relationship Id="rId5" Type="http://schemas.openxmlformats.org/officeDocument/2006/relationships/slide" Target="slides/slide1.xml"/><Relationship Id="rId61"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ucas Jellema" userId="7e183fbb-84e0-44b3-9b03-0792bc8d162b" providerId="ADAL" clId="{0C58E2E7-AE4C-4B52-A08F-1E24A6AB3A01}"/>
    <pc:docChg chg="custSel modSld modMainMaster">
      <pc:chgData name="Lucas Jellema" userId="7e183fbb-84e0-44b3-9b03-0792bc8d162b" providerId="ADAL" clId="{0C58E2E7-AE4C-4B52-A08F-1E24A6AB3A01}" dt="2021-10-25T06:04:35.306" v="346"/>
      <pc:docMkLst>
        <pc:docMk/>
      </pc:docMkLst>
      <pc:sldChg chg="modSp mod modAnim">
        <pc:chgData name="Lucas Jellema" userId="7e183fbb-84e0-44b3-9b03-0792bc8d162b" providerId="ADAL" clId="{0C58E2E7-AE4C-4B52-A08F-1E24A6AB3A01}" dt="2021-10-25T04:37:15.468" v="204"/>
        <pc:sldMkLst>
          <pc:docMk/>
          <pc:sldMk cId="3451705349" sldId="585"/>
        </pc:sldMkLst>
        <pc:spChg chg="mod">
          <ac:chgData name="Lucas Jellema" userId="7e183fbb-84e0-44b3-9b03-0792bc8d162b" providerId="ADAL" clId="{0C58E2E7-AE4C-4B52-A08F-1E24A6AB3A01}" dt="2021-10-25T04:36:12.728" v="187" actId="20577"/>
          <ac:spMkLst>
            <pc:docMk/>
            <pc:sldMk cId="3451705349" sldId="585"/>
            <ac:spMk id="23" creationId="{00000000-0000-0000-0000-000000000000}"/>
          </ac:spMkLst>
        </pc:spChg>
        <pc:spChg chg="mod">
          <ac:chgData name="Lucas Jellema" userId="7e183fbb-84e0-44b3-9b03-0792bc8d162b" providerId="ADAL" clId="{0C58E2E7-AE4C-4B52-A08F-1E24A6AB3A01}" dt="2021-10-25T04:36:35.111" v="202" actId="20577"/>
          <ac:spMkLst>
            <pc:docMk/>
            <pc:sldMk cId="3451705349" sldId="585"/>
            <ac:spMk id="24" creationId="{00000000-0000-0000-0000-000000000000}"/>
          </ac:spMkLst>
        </pc:spChg>
      </pc:sldChg>
      <pc:sldChg chg="modSp mod">
        <pc:chgData name="Lucas Jellema" userId="7e183fbb-84e0-44b3-9b03-0792bc8d162b" providerId="ADAL" clId="{0C58E2E7-AE4C-4B52-A08F-1E24A6AB3A01}" dt="2021-10-25T04:38:27.851" v="295" actId="1037"/>
        <pc:sldMkLst>
          <pc:docMk/>
          <pc:sldMk cId="1148577606" sldId="586"/>
        </pc:sldMkLst>
        <pc:spChg chg="mod">
          <ac:chgData name="Lucas Jellema" userId="7e183fbb-84e0-44b3-9b03-0792bc8d162b" providerId="ADAL" clId="{0C58E2E7-AE4C-4B52-A08F-1E24A6AB3A01}" dt="2021-10-25T04:38:08.322" v="255" actId="1038"/>
          <ac:spMkLst>
            <pc:docMk/>
            <pc:sldMk cId="1148577606" sldId="586"/>
            <ac:spMk id="23" creationId="{00000000-0000-0000-0000-000000000000}"/>
          </ac:spMkLst>
        </pc:spChg>
        <pc:spChg chg="mod">
          <ac:chgData name="Lucas Jellema" userId="7e183fbb-84e0-44b3-9b03-0792bc8d162b" providerId="ADAL" clId="{0C58E2E7-AE4C-4B52-A08F-1E24A6AB3A01}" dt="2021-10-25T04:38:27.851" v="295" actId="1037"/>
          <ac:spMkLst>
            <pc:docMk/>
            <pc:sldMk cId="1148577606" sldId="586"/>
            <ac:spMk id="24" creationId="{00000000-0000-0000-0000-000000000000}"/>
          </ac:spMkLst>
        </pc:spChg>
        <pc:spChg chg="mod">
          <ac:chgData name="Lucas Jellema" userId="7e183fbb-84e0-44b3-9b03-0792bc8d162b" providerId="ADAL" clId="{0C58E2E7-AE4C-4B52-A08F-1E24A6AB3A01}" dt="2021-10-25T04:37:30.865" v="207" actId="20577"/>
          <ac:spMkLst>
            <pc:docMk/>
            <pc:sldMk cId="1148577606" sldId="586"/>
            <ac:spMk id="25" creationId="{00000000-0000-0000-0000-000000000000}"/>
          </ac:spMkLst>
        </pc:spChg>
        <pc:spChg chg="mod">
          <ac:chgData name="Lucas Jellema" userId="7e183fbb-84e0-44b3-9b03-0792bc8d162b" providerId="ADAL" clId="{0C58E2E7-AE4C-4B52-A08F-1E24A6AB3A01}" dt="2021-10-25T04:37:59.140" v="245" actId="1035"/>
          <ac:spMkLst>
            <pc:docMk/>
            <pc:sldMk cId="1148577606" sldId="586"/>
            <ac:spMk id="28" creationId="{00000000-0000-0000-0000-000000000000}"/>
          </ac:spMkLst>
        </pc:spChg>
      </pc:sldChg>
      <pc:sldChg chg="modSp mod modAnim">
        <pc:chgData name="Lucas Jellema" userId="7e183fbb-84e0-44b3-9b03-0792bc8d162b" providerId="ADAL" clId="{0C58E2E7-AE4C-4B52-A08F-1E24A6AB3A01}" dt="2021-10-25T06:04:03.912" v="344"/>
        <pc:sldMkLst>
          <pc:docMk/>
          <pc:sldMk cId="10015172" sldId="3014"/>
        </pc:sldMkLst>
        <pc:spChg chg="mod">
          <ac:chgData name="Lucas Jellema" userId="7e183fbb-84e0-44b3-9b03-0792bc8d162b" providerId="ADAL" clId="{0C58E2E7-AE4C-4B52-A08F-1E24A6AB3A01}" dt="2021-10-25T06:01:48.811" v="338" actId="20577"/>
          <ac:spMkLst>
            <pc:docMk/>
            <pc:sldMk cId="10015172" sldId="3014"/>
            <ac:spMk id="25" creationId="{3A33F692-0C49-4373-9824-7E9E33B2E365}"/>
          </ac:spMkLst>
        </pc:spChg>
      </pc:sldChg>
      <pc:sldChg chg="modAnim">
        <pc:chgData name="Lucas Jellema" userId="7e183fbb-84e0-44b3-9b03-0792bc8d162b" providerId="ADAL" clId="{0C58E2E7-AE4C-4B52-A08F-1E24A6AB3A01}" dt="2021-10-25T06:04:35.306" v="346"/>
        <pc:sldMkLst>
          <pc:docMk/>
          <pc:sldMk cId="443141690" sldId="3016"/>
        </pc:sldMkLst>
      </pc:sldChg>
      <pc:sldChg chg="addSp modSp mod">
        <pc:chgData name="Lucas Jellema" userId="7e183fbb-84e0-44b3-9b03-0792bc8d162b" providerId="ADAL" clId="{0C58E2E7-AE4C-4B52-A08F-1E24A6AB3A01}" dt="2021-10-25T04:17:55.803" v="150" actId="1076"/>
        <pc:sldMkLst>
          <pc:docMk/>
          <pc:sldMk cId="348321451" sldId="3040"/>
        </pc:sldMkLst>
        <pc:picChg chg="add mod">
          <ac:chgData name="Lucas Jellema" userId="7e183fbb-84e0-44b3-9b03-0792bc8d162b" providerId="ADAL" clId="{0C58E2E7-AE4C-4B52-A08F-1E24A6AB3A01}" dt="2021-10-25T04:17:53.699" v="149" actId="1076"/>
          <ac:picMkLst>
            <pc:docMk/>
            <pc:sldMk cId="348321451" sldId="3040"/>
            <ac:picMk id="6" creationId="{AF43A0F5-2A73-4EDF-9280-AC476A5F3546}"/>
          </ac:picMkLst>
        </pc:picChg>
        <pc:picChg chg="mod">
          <ac:chgData name="Lucas Jellema" userId="7e183fbb-84e0-44b3-9b03-0792bc8d162b" providerId="ADAL" clId="{0C58E2E7-AE4C-4B52-A08F-1E24A6AB3A01}" dt="2021-10-25T04:17:55.803" v="150" actId="1076"/>
          <ac:picMkLst>
            <pc:docMk/>
            <pc:sldMk cId="348321451" sldId="3040"/>
            <ac:picMk id="12" creationId="{589EA8D0-2C6E-4F2B-A4F8-76E41AEA6D50}"/>
          </ac:picMkLst>
        </pc:picChg>
      </pc:sldChg>
      <pc:sldChg chg="modSp mod">
        <pc:chgData name="Lucas Jellema" userId="7e183fbb-84e0-44b3-9b03-0792bc8d162b" providerId="ADAL" clId="{0C58E2E7-AE4C-4B52-A08F-1E24A6AB3A01}" dt="2021-10-25T06:01:04.324" v="315" actId="20577"/>
        <pc:sldMkLst>
          <pc:docMk/>
          <pc:sldMk cId="829295118" sldId="3129"/>
        </pc:sldMkLst>
        <pc:spChg chg="mod">
          <ac:chgData name="Lucas Jellema" userId="7e183fbb-84e0-44b3-9b03-0792bc8d162b" providerId="ADAL" clId="{0C58E2E7-AE4C-4B52-A08F-1E24A6AB3A01}" dt="2021-10-25T06:01:04.324" v="315" actId="20577"/>
          <ac:spMkLst>
            <pc:docMk/>
            <pc:sldMk cId="829295118" sldId="3129"/>
            <ac:spMk id="3" creationId="{E2698EF6-ED74-4603-BF51-3B69C80F7462}"/>
          </ac:spMkLst>
        </pc:spChg>
      </pc:sldChg>
      <pc:sldChg chg="addSp modSp mod modAnim">
        <pc:chgData name="Lucas Jellema" userId="7e183fbb-84e0-44b3-9b03-0792bc8d162b" providerId="ADAL" clId="{0C58E2E7-AE4C-4B52-A08F-1E24A6AB3A01}" dt="2021-10-25T04:34:50.371" v="160"/>
        <pc:sldMkLst>
          <pc:docMk/>
          <pc:sldMk cId="2207994380" sldId="3147"/>
        </pc:sldMkLst>
        <pc:spChg chg="add mod">
          <ac:chgData name="Lucas Jellema" userId="7e183fbb-84e0-44b3-9b03-0792bc8d162b" providerId="ADAL" clId="{0C58E2E7-AE4C-4B52-A08F-1E24A6AB3A01}" dt="2021-10-25T04:34:39.100" v="159" actId="20577"/>
          <ac:spMkLst>
            <pc:docMk/>
            <pc:sldMk cId="2207994380" sldId="3147"/>
            <ac:spMk id="46" creationId="{2EF762FC-B3F2-4C92-8CDB-9B6C7BA19DC7}"/>
          </ac:spMkLst>
        </pc:spChg>
      </pc:sldChg>
      <pc:sldChg chg="mod modShow">
        <pc:chgData name="Lucas Jellema" userId="7e183fbb-84e0-44b3-9b03-0792bc8d162b" providerId="ADAL" clId="{0C58E2E7-AE4C-4B52-A08F-1E24A6AB3A01}" dt="2021-10-25T06:04:30.036" v="345" actId="729"/>
        <pc:sldMkLst>
          <pc:docMk/>
          <pc:sldMk cId="330437714" sldId="3163"/>
        </pc:sldMkLst>
      </pc:sldChg>
      <pc:sldChg chg="modSp">
        <pc:chgData name="Lucas Jellema" userId="7e183fbb-84e0-44b3-9b03-0792bc8d162b" providerId="ADAL" clId="{0C58E2E7-AE4C-4B52-A08F-1E24A6AB3A01}" dt="2021-10-25T04:04:24.706" v="141"/>
        <pc:sldMkLst>
          <pc:docMk/>
          <pc:sldMk cId="2832332419" sldId="3166"/>
        </pc:sldMkLst>
        <pc:spChg chg="mod">
          <ac:chgData name="Lucas Jellema" userId="7e183fbb-84e0-44b3-9b03-0792bc8d162b" providerId="ADAL" clId="{0C58E2E7-AE4C-4B52-A08F-1E24A6AB3A01}" dt="2021-10-25T04:04:24.706" v="141"/>
          <ac:spMkLst>
            <pc:docMk/>
            <pc:sldMk cId="2832332419" sldId="3166"/>
            <ac:spMk id="3" creationId="{DC79107E-7664-40F6-BE88-D9CE13880B0A}"/>
          </ac:spMkLst>
        </pc:spChg>
      </pc:sldChg>
      <pc:sldChg chg="modSp">
        <pc:chgData name="Lucas Jellema" userId="7e183fbb-84e0-44b3-9b03-0792bc8d162b" providerId="ADAL" clId="{0C58E2E7-AE4C-4B52-A08F-1E24A6AB3A01}" dt="2021-10-25T04:04:16.058" v="140" actId="20577"/>
        <pc:sldMkLst>
          <pc:docMk/>
          <pc:sldMk cId="1492190745" sldId="3167"/>
        </pc:sldMkLst>
        <pc:spChg chg="mod">
          <ac:chgData name="Lucas Jellema" userId="7e183fbb-84e0-44b3-9b03-0792bc8d162b" providerId="ADAL" clId="{0C58E2E7-AE4C-4B52-A08F-1E24A6AB3A01}" dt="2021-10-25T04:04:16.058" v="140" actId="20577"/>
          <ac:spMkLst>
            <pc:docMk/>
            <pc:sldMk cId="1492190745" sldId="3167"/>
            <ac:spMk id="3" creationId="{DC79107E-7664-40F6-BE88-D9CE13880B0A}"/>
          </ac:spMkLst>
        </pc:spChg>
      </pc:sldChg>
      <pc:sldChg chg="modSp mod">
        <pc:chgData name="Lucas Jellema" userId="7e183fbb-84e0-44b3-9b03-0792bc8d162b" providerId="ADAL" clId="{0C58E2E7-AE4C-4B52-A08F-1E24A6AB3A01}" dt="2021-10-25T04:02:45.053" v="108" actId="20577"/>
        <pc:sldMkLst>
          <pc:docMk/>
          <pc:sldMk cId="1693079534" sldId="3169"/>
        </pc:sldMkLst>
        <pc:spChg chg="mod">
          <ac:chgData name="Lucas Jellema" userId="7e183fbb-84e0-44b3-9b03-0792bc8d162b" providerId="ADAL" clId="{0C58E2E7-AE4C-4B52-A08F-1E24A6AB3A01}" dt="2021-10-25T04:02:45.053" v="108" actId="20577"/>
          <ac:spMkLst>
            <pc:docMk/>
            <pc:sldMk cId="1693079534" sldId="3169"/>
            <ac:spMk id="3" creationId="{92889B70-9D34-4D2D-B4D9-A490B29270E0}"/>
          </ac:spMkLst>
        </pc:spChg>
      </pc:sldChg>
      <pc:sldMasterChg chg="addSp delSp modSp mod">
        <pc:chgData name="Lucas Jellema" userId="7e183fbb-84e0-44b3-9b03-0792bc8d162b" providerId="ADAL" clId="{0C58E2E7-AE4C-4B52-A08F-1E24A6AB3A01}" dt="2021-10-24T19:49:15.970" v="75" actId="208"/>
        <pc:sldMasterMkLst>
          <pc:docMk/>
          <pc:sldMasterMk cId="622555708" sldId="2147483672"/>
        </pc:sldMasterMkLst>
        <pc:spChg chg="add del mod ord modVis">
          <ac:chgData name="Lucas Jellema" userId="7e183fbb-84e0-44b3-9b03-0792bc8d162b" providerId="ADAL" clId="{0C58E2E7-AE4C-4B52-A08F-1E24A6AB3A01}" dt="2021-10-24T19:48:52.813" v="41" actId="478"/>
          <ac:spMkLst>
            <pc:docMk/>
            <pc:sldMasterMk cId="622555708" sldId="2147483672"/>
            <ac:spMk id="7" creationId="{BDB0F6BD-D224-49EE-85C1-13DBCD759BAE}"/>
          </ac:spMkLst>
        </pc:spChg>
        <pc:spChg chg="mod">
          <ac:chgData name="Lucas Jellema" userId="7e183fbb-84e0-44b3-9b03-0792bc8d162b" providerId="ADAL" clId="{0C58E2E7-AE4C-4B52-A08F-1E24A6AB3A01}" dt="2021-10-24T19:48:46.253" v="40" actId="20577"/>
          <ac:spMkLst>
            <pc:docMk/>
            <pc:sldMasterMk cId="622555708" sldId="2147483672"/>
            <ac:spMk id="8" creationId="{EF62E2CB-900A-4913-A1FA-61A09A430C6C}"/>
          </ac:spMkLst>
        </pc:spChg>
        <pc:spChg chg="add mod ord modVis">
          <ac:chgData name="Lucas Jellema" userId="7e183fbb-84e0-44b3-9b03-0792bc8d162b" providerId="ADAL" clId="{0C58E2E7-AE4C-4B52-A08F-1E24A6AB3A01}" dt="2021-10-24T19:48:55.083" v="72"/>
          <ac:spMkLst>
            <pc:docMk/>
            <pc:sldMasterMk cId="622555708" sldId="2147483672"/>
            <ac:spMk id="9" creationId="{ABBF4053-677B-4C3F-BA7B-924EE60A18A2}"/>
          </ac:spMkLst>
        </pc:spChg>
        <pc:spChg chg="add mod">
          <ac:chgData name="Lucas Jellema" userId="7e183fbb-84e0-44b3-9b03-0792bc8d162b" providerId="ADAL" clId="{0C58E2E7-AE4C-4B52-A08F-1E24A6AB3A01}" dt="2021-10-24T19:49:15.970" v="75" actId="208"/>
          <ac:spMkLst>
            <pc:docMk/>
            <pc:sldMasterMk cId="622555708" sldId="2147483672"/>
            <ac:spMk id="13" creationId="{CB60F3FB-554F-4C4C-8A47-B539D4249FA7}"/>
          </ac:spMkLst>
        </pc:sp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25-10-2021</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1" dirty="0">
                <a:solidFill>
                  <a:srgbClr val="808080"/>
                </a:solidFill>
                <a:effectLst/>
                <a:latin typeface="Merriweather" panose="020B0604020202020204" pitchFamily="2" charset="0"/>
              </a:rPr>
              <a:t>The movie The Matrix made it clear: The Architect is powerful. How to be(come) and IT architect? What do you do, what do you need to know, is it fun and why? Using real world examples, core principles and useful tools, this session introduces the subtle art of designing and realizing flexible IT architectures. Taking a step back to get and create an overview, frequently asking why to get to the real intention, bringing aspects such as cost, scale, time and change and business strategy into the design and bridging the gap between business owners, process managers and technical specialists. One way to define the responsibility of an IT architect. In this session, we will discuss what is expected of the architect and what you need to do for that and what you could use to get it done. How do you get started as an architect, how to grow in that role? We discuss a number of real life architectural challenges and solution design. And discuss a number of architecture principles, patterns, and powers to apply. Never stop programming – but perhaps rise to the architecture challenge too.</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40946863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16</a:t>
            </a:fld>
            <a:endParaRPr lang="nl-NL"/>
          </a:p>
        </p:txBody>
      </p:sp>
    </p:spTree>
    <p:extLst>
      <p:ext uri="{BB962C8B-B14F-4D97-AF65-F5344CB8AC3E}">
        <p14:creationId xmlns:p14="http://schemas.microsoft.com/office/powerpoint/2010/main" val="1296161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nl-NL" sz="1800" dirty="0"/>
              <a:t>Data </a:t>
            </a:r>
            <a:r>
              <a:rPr lang="nl-NL" sz="1800" dirty="0" err="1"/>
              <a:t>manipulation</a:t>
            </a:r>
            <a:r>
              <a:rPr lang="nl-NL" sz="1800" dirty="0"/>
              <a:t> </a:t>
            </a:r>
            <a:r>
              <a:rPr lang="nl-NL" sz="1800" dirty="0" err="1"/>
              <a:t>and</a:t>
            </a:r>
            <a:r>
              <a:rPr lang="nl-NL" sz="1800" dirty="0"/>
              <a:t> retrieval in separate </a:t>
            </a:r>
            <a:r>
              <a:rPr lang="nl-NL" sz="1800" dirty="0" err="1"/>
              <a:t>places</a:t>
            </a:r>
            <a:r>
              <a:rPr lang="nl-NL" sz="1800" dirty="0"/>
              <a:t> </a:t>
            </a:r>
          </a:p>
          <a:p>
            <a:pPr lvl="1"/>
            <a:r>
              <a:rPr lang="nl-NL" dirty="0"/>
              <a:t>(</a:t>
            </a:r>
            <a:r>
              <a:rPr lang="nl-NL" dirty="0" err="1"/>
              <a:t>physical</a:t>
            </a:r>
            <a:r>
              <a:rPr lang="nl-NL" dirty="0"/>
              <a:t> data </a:t>
            </a:r>
            <a:r>
              <a:rPr lang="nl-NL" dirty="0" err="1"/>
              <a:t>proliferation</a:t>
            </a:r>
            <a:r>
              <a:rPr lang="nl-NL" dirty="0"/>
              <a:t>)</a:t>
            </a:r>
          </a:p>
          <a:p>
            <a:r>
              <a:rPr lang="en-US" sz="1800" dirty="0"/>
              <a:t>Query store is optimized</a:t>
            </a:r>
            <a:br>
              <a:rPr lang="en-US" sz="1800" dirty="0"/>
            </a:br>
            <a:r>
              <a:rPr lang="en-US" sz="1800" dirty="0"/>
              <a:t>for consumers</a:t>
            </a:r>
          </a:p>
          <a:p>
            <a:pPr lvl="1"/>
            <a:r>
              <a:rPr lang="en-US" dirty="0"/>
              <a:t>Level of detail, format,</a:t>
            </a:r>
            <a:br>
              <a:rPr lang="en-US" dirty="0"/>
            </a:br>
            <a:r>
              <a:rPr lang="en-US" dirty="0"/>
              <a:t>filters applied</a:t>
            </a:r>
            <a:endParaRPr lang="nl-NL" dirty="0"/>
          </a:p>
          <a:p>
            <a:r>
              <a:rPr lang="en-US" sz="1800" dirty="0"/>
              <a:t>For performance and </a:t>
            </a:r>
            <a:br>
              <a:rPr lang="en-US" sz="1800" dirty="0"/>
            </a:br>
            <a:r>
              <a:rPr lang="en-US" sz="1800" dirty="0"/>
              <a:t>scalability, independence, </a:t>
            </a:r>
            <a:br>
              <a:rPr lang="en-US" sz="1800" dirty="0"/>
            </a:br>
            <a:r>
              <a:rPr lang="en-US" sz="1800" dirty="0"/>
              <a:t>productivity</a:t>
            </a:r>
            <a:br>
              <a:rPr lang="en-US" sz="1800" dirty="0"/>
            </a:br>
            <a:r>
              <a:rPr lang="en-US" sz="1800" dirty="0"/>
              <a:t>lower license fees and </a:t>
            </a:r>
            <a:br>
              <a:rPr lang="en-US" sz="1800" dirty="0"/>
            </a:br>
            <a:r>
              <a:rPr lang="en-US" sz="1800" dirty="0"/>
              <a:t>lower TCO, security</a:t>
            </a:r>
            <a:endParaRPr lang="nl-NL" sz="1800" dirty="0"/>
          </a:p>
          <a:p>
            <a:endParaRPr lang="nl-NL" dirty="0"/>
          </a:p>
        </p:txBody>
      </p:sp>
      <p:sp>
        <p:nvSpPr>
          <p:cNvPr id="4" name="Slide Number Placeholder 3"/>
          <p:cNvSpPr>
            <a:spLocks noGrp="1"/>
          </p:cNvSpPr>
          <p:nvPr>
            <p:ph type="sldNum" sz="quarter" idx="10"/>
          </p:nvPr>
        </p:nvSpPr>
        <p:spPr/>
        <p:txBody>
          <a:bodyPr/>
          <a:lstStyle/>
          <a:p>
            <a:fld id="{CDFB967C-E8DF-AF4B-9B57-A68D256EEC90}" type="slidenum">
              <a:rPr lang="nl-NL" smtClean="0"/>
              <a:t>18</a:t>
            </a:fld>
            <a:endParaRPr lang="nl-NL"/>
          </a:p>
        </p:txBody>
      </p:sp>
    </p:spTree>
    <p:extLst>
      <p:ext uri="{BB962C8B-B14F-4D97-AF65-F5344CB8AC3E}">
        <p14:creationId xmlns:p14="http://schemas.microsoft.com/office/powerpoint/2010/main" val="20337956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https://technology.amis.nl/tech/when-the-cracks-begin-to-show-on-designing-microservices/</a:t>
            </a:r>
          </a:p>
        </p:txBody>
      </p:sp>
      <p:sp>
        <p:nvSpPr>
          <p:cNvPr id="4" name="Slide Number Placeholder 3"/>
          <p:cNvSpPr>
            <a:spLocks noGrp="1"/>
          </p:cNvSpPr>
          <p:nvPr>
            <p:ph type="sldNum" sz="quarter" idx="5"/>
          </p:nvPr>
        </p:nvSpPr>
        <p:spPr/>
        <p:txBody>
          <a:bodyPr/>
          <a:lstStyle/>
          <a:p>
            <a:fld id="{CDFB967C-E8DF-AF4B-9B57-A68D256EEC90}" type="slidenum">
              <a:rPr lang="nl-NL" smtClean="0"/>
              <a:t>19</a:t>
            </a:fld>
            <a:endParaRPr lang="nl-NL"/>
          </a:p>
        </p:txBody>
      </p:sp>
    </p:spTree>
    <p:extLst>
      <p:ext uri="{BB962C8B-B14F-4D97-AF65-F5344CB8AC3E}">
        <p14:creationId xmlns:p14="http://schemas.microsoft.com/office/powerpoint/2010/main" val="31551614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nl-NL" b="0" i="0" dirty="0">
                <a:solidFill>
                  <a:srgbClr val="242424"/>
                </a:solidFill>
                <a:effectLst/>
                <a:latin typeface="Segoe UI" panose="020B0502040204020203" pitchFamily="34" charset="0"/>
              </a:rPr>
              <a:t>lijst van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die gaan komen, nu spelen en recent genomen zijn</a:t>
            </a:r>
          </a:p>
          <a:p>
            <a:pPr algn="l"/>
            <a:br>
              <a:rPr lang="nl-NL" b="0" i="0" dirty="0">
                <a:solidFill>
                  <a:srgbClr val="242424"/>
                </a:solidFill>
                <a:effectLst/>
                <a:latin typeface="Segoe UI" panose="020B0502040204020203" pitchFamily="34" charset="0"/>
              </a:rPr>
            </a:br>
            <a:endParaRPr lang="nl-NL" b="0" i="0" dirty="0">
              <a:solidFill>
                <a:srgbClr val="242424"/>
              </a:solidFill>
              <a:effectLst/>
              <a:latin typeface="Segoe UI" panose="020B0502040204020203" pitchFamily="34" charset="0"/>
            </a:endParaRPr>
          </a:p>
          <a:p>
            <a:pPr algn="l"/>
            <a:r>
              <a:rPr lang="nl-NL" b="0" i="0" dirty="0">
                <a:solidFill>
                  <a:srgbClr val="242424"/>
                </a:solidFill>
                <a:effectLst/>
                <a:latin typeface="Segoe UI" panose="020B0502040204020203" pitchFamily="34" charset="0"/>
              </a:rPr>
              <a:t>per beslissing</a:t>
            </a:r>
          </a:p>
          <a:p>
            <a:pPr algn="l">
              <a:buFont typeface="Arial" panose="020B0604020202020204" pitchFamily="34" charset="0"/>
              <a:buChar char="•"/>
            </a:pPr>
            <a:r>
              <a:rPr lang="nl-NL" b="0" i="0" dirty="0">
                <a:solidFill>
                  <a:srgbClr val="242424"/>
                </a:solidFill>
                <a:effectLst/>
                <a:latin typeface="Segoe UI" panose="020B0502040204020203" pitchFamily="34" charset="0"/>
              </a:rPr>
              <a:t>wat (waar in het grotere solution design van de Data Market)</a:t>
            </a:r>
          </a:p>
          <a:p>
            <a:pPr algn="l">
              <a:buFont typeface="Arial" panose="020B0604020202020204" pitchFamily="34" charset="0"/>
              <a:buChar char="•"/>
            </a:pPr>
            <a:r>
              <a:rPr lang="nl-NL" b="0" i="0" dirty="0">
                <a:solidFill>
                  <a:srgbClr val="242424"/>
                </a:solidFill>
                <a:effectLst/>
                <a:latin typeface="Segoe UI" panose="020B0502040204020203" pitchFamily="34" charset="0"/>
              </a:rPr>
              <a:t>waarom &amp; wanneer</a:t>
            </a:r>
          </a:p>
          <a:p>
            <a:pPr marL="742950" lvl="1" indent="-285750" algn="l">
              <a:buFont typeface="Arial" panose="020B0604020202020204" pitchFamily="34" charset="0"/>
              <a:buChar char="•"/>
            </a:pPr>
            <a:r>
              <a:rPr lang="nl-NL" b="0" i="0" dirty="0">
                <a:solidFill>
                  <a:srgbClr val="242424"/>
                </a:solidFill>
                <a:effectLst/>
                <a:latin typeface="Segoe UI" panose="020B0502040204020203" pitchFamily="34" charset="0"/>
              </a:rPr>
              <a:t>eventueel samenhang met andere Design </a:t>
            </a:r>
            <a:r>
              <a:rPr lang="nl-NL" b="0" i="0" dirty="0" err="1">
                <a:solidFill>
                  <a:srgbClr val="242424"/>
                </a:solidFill>
                <a:effectLst/>
                <a:latin typeface="Segoe UI" panose="020B0502040204020203" pitchFamily="34" charset="0"/>
              </a:rPr>
              <a:t>Decisions</a:t>
            </a:r>
            <a:endParaRPr lang="nl-NL" b="0" i="0" dirty="0">
              <a:solidFill>
                <a:srgbClr val="242424"/>
              </a:solidFill>
              <a:effectLst/>
              <a:latin typeface="Segoe UI" panose="020B0502040204020203" pitchFamily="34" charset="0"/>
            </a:endParaRPr>
          </a:p>
          <a:p>
            <a:pPr algn="l">
              <a:buFont typeface="Arial" panose="020B0604020202020204" pitchFamily="34" charset="0"/>
              <a:buChar char="•"/>
            </a:pPr>
            <a:r>
              <a:rPr lang="nl-NL" b="0" i="0" dirty="0">
                <a:solidFill>
                  <a:srgbClr val="242424"/>
                </a:solidFill>
                <a:effectLst/>
                <a:latin typeface="Segoe UI" panose="020B0502040204020203" pitchFamily="34" charset="0"/>
              </a:rPr>
              <a:t>overwegingen/criteria - op basis waarvan gaan we de keuze maken/alternatieven beoordelen</a:t>
            </a:r>
          </a:p>
          <a:p>
            <a:pPr algn="l">
              <a:buFont typeface="Arial" panose="020B0604020202020204" pitchFamily="34" charset="0"/>
              <a:buChar char="•"/>
            </a:pPr>
            <a:r>
              <a:rPr lang="nl-NL" b="0" i="0" dirty="0">
                <a:solidFill>
                  <a:srgbClr val="242424"/>
                </a:solidFill>
                <a:effectLst/>
                <a:latin typeface="Segoe UI" panose="020B0502040204020203" pitchFamily="34" charset="0"/>
              </a:rPr>
              <a:t>welke opties/alternatieven onderkennen we</a:t>
            </a:r>
          </a:p>
          <a:p>
            <a:pPr algn="l">
              <a:buFont typeface="Arial" panose="020B0604020202020204" pitchFamily="34" charset="0"/>
              <a:buChar char="•"/>
            </a:pPr>
            <a:r>
              <a:rPr lang="nl-NL" b="0" i="0" dirty="0">
                <a:solidFill>
                  <a:srgbClr val="242424"/>
                </a:solidFill>
                <a:effectLst/>
                <a:latin typeface="Segoe UI" panose="020B0502040204020203" pitchFamily="34" charset="0"/>
              </a:rPr>
              <a:t>keuze plus motivatie (en wie waren betrokken)</a:t>
            </a:r>
          </a:p>
          <a:p>
            <a:pPr algn="l">
              <a:buFont typeface="Arial" panose="020B0604020202020204" pitchFamily="34" charset="0"/>
              <a:buChar char="•"/>
            </a:pPr>
            <a:r>
              <a:rPr lang="nl-NL" b="0" i="0" dirty="0">
                <a:solidFill>
                  <a:srgbClr val="242424"/>
                </a:solidFill>
                <a:effectLst/>
                <a:latin typeface="Segoe UI" panose="020B0502040204020203" pitchFamily="34" charset="0"/>
              </a:rPr>
              <a:t>moet er een </a:t>
            </a:r>
            <a:r>
              <a:rPr lang="nl-NL" b="0" i="0" dirty="0" err="1">
                <a:solidFill>
                  <a:srgbClr val="242424"/>
                </a:solidFill>
                <a:effectLst/>
                <a:latin typeface="Segoe UI" panose="020B0502040204020203" pitchFamily="34" charset="0"/>
              </a:rPr>
              <a:t>PoC</a:t>
            </a:r>
            <a:r>
              <a:rPr lang="nl-NL" b="0" i="0" dirty="0">
                <a:solidFill>
                  <a:srgbClr val="242424"/>
                </a:solidFill>
                <a:effectLst/>
                <a:latin typeface="Segoe UI" panose="020B0502040204020203" pitchFamily="34" charset="0"/>
              </a:rPr>
              <a:t> vooraf of evaluatie achteraf worden gedaan?</a:t>
            </a: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40</a:t>
            </a:fld>
            <a:endParaRPr lang="nl-NL"/>
          </a:p>
        </p:txBody>
      </p:sp>
    </p:spTree>
    <p:extLst>
      <p:ext uri="{BB962C8B-B14F-4D97-AF65-F5344CB8AC3E}">
        <p14:creationId xmlns:p14="http://schemas.microsoft.com/office/powerpoint/2010/main" val="205177714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https://blogs.oracle.com/cloud-infrastructure/post/simplify-application-development-innovate-faster--deliver-value</a:t>
            </a:r>
          </a:p>
          <a:p>
            <a:endParaRPr lang="en-US" dirty="0"/>
          </a:p>
          <a:p>
            <a:r>
              <a:rPr lang="en-US" dirty="0"/>
              <a:t>https://docs.oracle.com/solutions/?q=&amp;cType=modern-app-development</a:t>
            </a:r>
          </a:p>
        </p:txBody>
      </p:sp>
      <p:sp>
        <p:nvSpPr>
          <p:cNvPr id="4" name="Slide Number Placeholder 3"/>
          <p:cNvSpPr>
            <a:spLocks noGrp="1"/>
          </p:cNvSpPr>
          <p:nvPr>
            <p:ph type="sldNum" sz="quarter" idx="5"/>
          </p:nvPr>
        </p:nvSpPr>
        <p:spPr/>
        <p:txBody>
          <a:bodyPr/>
          <a:lstStyle/>
          <a:p>
            <a:fld id="{CDFB967C-E8DF-AF4B-9B57-A68D256EEC90}" type="slidenum">
              <a:rPr lang="nl-NL" smtClean="0"/>
              <a:t>55</a:t>
            </a:fld>
            <a:endParaRPr lang="nl-NL"/>
          </a:p>
        </p:txBody>
      </p:sp>
    </p:spTree>
    <p:extLst>
      <p:ext uri="{BB962C8B-B14F-4D97-AF65-F5344CB8AC3E}">
        <p14:creationId xmlns:p14="http://schemas.microsoft.com/office/powerpoint/2010/main" val="4044384516"/>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4" name="TextBox 3">
            <a:extLst>
              <a:ext uri="{FF2B5EF4-FFF2-40B4-BE49-F238E27FC236}">
                <a16:creationId xmlns:a16="http://schemas.microsoft.com/office/drawing/2014/main" id="{BA4B19F2-4DEF-4EC8-AE33-C56BCC597FA6}"/>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5AD2F62D-6A82-4FE0-937D-1C950B914A0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Who Wants to Become an IT Architect? - EMEA Groundbreakers Virtual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58D28EBC-47FB-4F20-866C-5F0E3F6614B7}"/>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3" name="Straight Connector 12">
            <a:extLst>
              <a:ext uri="{FF2B5EF4-FFF2-40B4-BE49-F238E27FC236}">
                <a16:creationId xmlns:a16="http://schemas.microsoft.com/office/drawing/2014/main" id="{FE7B3157-46D3-4AFC-99C9-581636B15A13}"/>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E71CBBF8-15FD-4FE7-A3BB-23855337C6DE}"/>
              </a:ext>
            </a:extLst>
          </p:cNvPr>
          <p:cNvCxnSpPr/>
          <p:nvPr userDrawn="1"/>
        </p:nvCxnSpPr>
        <p:spPr>
          <a:xfrm>
            <a:off x="7954108"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EMEA Groundbreakers Virtual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EMEA Groundbreakers Virtual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EMEA Groundbreakers Virtual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Who Wants to Become an IT Architect? - EMEA Groundbreakers Virtual Tour 2021</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4" name="TextBox 3">
            <a:extLst>
              <a:ext uri="{FF2B5EF4-FFF2-40B4-BE49-F238E27FC236}">
                <a16:creationId xmlns:a16="http://schemas.microsoft.com/office/drawing/2014/main" id="{765FB1FE-CEE3-4D4B-8E9E-D5016A38A1DD}"/>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2D5F0F23-B0A4-4755-9DB9-BDCC458DEDB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
        <p:nvSpPr>
          <p:cNvPr id="4" name="TextBox 3">
            <a:extLst>
              <a:ext uri="{FF2B5EF4-FFF2-40B4-BE49-F238E27FC236}">
                <a16:creationId xmlns:a16="http://schemas.microsoft.com/office/drawing/2014/main" id="{E181335E-5BEA-4F13-93A3-E32B1C131F72}"/>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1" name="Straight Connector 10">
            <a:extLst>
              <a:ext uri="{FF2B5EF4-FFF2-40B4-BE49-F238E27FC236}">
                <a16:creationId xmlns:a16="http://schemas.microsoft.com/office/drawing/2014/main" id="{1F005DA9-5760-4567-96C3-04D71AD43CBF}"/>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Who Wants to Become an IT Architect? - EMEA Groundbreakers Virtual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Who Wants to Become an IT Architect? - EMEA Groundbreakers Virtual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Who Wants to Become an IT Architect? - EMEA Groundbreakers Virtual Tour 2021</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Who Wants to Become an IT Architect? - EMEA Groundbreakers Virtual Tour 2021</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Who Wants to Become an IT Architect? - EMEA Groundbreakers Virtual Tour 2021</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dirty="0"/>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Who Wants to Become an IT Architect? - EMEA Groundbreakers Virtual Tour 2021</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
        <p:nvSpPr>
          <p:cNvPr id="3" name="TextBox 2">
            <a:extLst>
              <a:ext uri="{FF2B5EF4-FFF2-40B4-BE49-F238E27FC236}">
                <a16:creationId xmlns:a16="http://schemas.microsoft.com/office/drawing/2014/main" id="{0D2F31DE-CC47-46E6-9A85-8FA9D3E087AF}"/>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vertrouwelijk</a:t>
            </a:r>
          </a:p>
        </p:txBody>
      </p:sp>
      <p:cxnSp>
        <p:nvCxnSpPr>
          <p:cNvPr id="12" name="Straight Connector 11">
            <a:extLst>
              <a:ext uri="{FF2B5EF4-FFF2-40B4-BE49-F238E27FC236}">
                <a16:creationId xmlns:a16="http://schemas.microsoft.com/office/drawing/2014/main" id="{64652444-B403-452B-9F80-2DBEC21304B7}"/>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8403894-2111-4467-B024-8A3AE9A67C7C}"/>
              </a:ext>
            </a:extLst>
          </p:cNvPr>
          <p:cNvCxnSpPr/>
          <p:nvPr userDrawn="1"/>
        </p:nvCxnSpPr>
        <p:spPr>
          <a:xfrm>
            <a:off x="7952789" y="5008786"/>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3.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image" Target="../media/image1.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6"/>
          <a:srcRect/>
          <a:stretch/>
        </p:blipFill>
        <p:spPr>
          <a:xfrm>
            <a:off x="7200000" y="363387"/>
            <a:ext cx="1258824" cy="279738"/>
          </a:xfrm>
          <a:prstGeom prst="rect">
            <a:avLst/>
          </a:prstGeom>
        </p:spPr>
      </p:pic>
      <p:pic>
        <p:nvPicPr>
          <p:cNvPr id="11" name="Picture 10"/>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8">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2947499"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Who Wants to Become an IT Architect? - EMEA Groundbreakers Virtual Tour 2021</a:t>
            </a:r>
            <a:endParaRPr lang="nl-NL" dirty="0"/>
          </a:p>
        </p:txBody>
      </p:sp>
      <p:sp>
        <p:nvSpPr>
          <p:cNvPr id="6" name="Slide Number Placeholder 5"/>
          <p:cNvSpPr>
            <a:spLocks noGrp="1"/>
          </p:cNvSpPr>
          <p:nvPr>
            <p:ph type="sldNum" sz="quarter" idx="4"/>
          </p:nvPr>
        </p:nvSpPr>
        <p:spPr>
          <a:xfrm>
            <a:off x="7979932"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795850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EF62E2CB-900A-4913-A1FA-61A09A430C6C}"/>
              </a:ext>
            </a:extLst>
          </p:cNvPr>
          <p:cNvSpPr txBox="1"/>
          <p:nvPr userDrawn="1"/>
        </p:nvSpPr>
        <p:spPr>
          <a:xfrm>
            <a:off x="8199628" y="5006453"/>
            <a:ext cx="906261" cy="92333"/>
          </a:xfrm>
          <a:prstGeom prst="rect">
            <a:avLst/>
          </a:prstGeom>
          <a:noFill/>
        </p:spPr>
        <p:txBody>
          <a:bodyPr wrap="square" lIns="0" tIns="0" rIns="0" bIns="0" rtlCol="0">
            <a:spAutoFit/>
          </a:bodyPr>
          <a:lstStyle/>
          <a:p>
            <a:r>
              <a:rPr lang="nl-NL" sz="600" dirty="0">
                <a:solidFill>
                  <a:schemeClr val="bg1"/>
                </a:solidFill>
              </a:rPr>
              <a:t>Classificatie: Public</a:t>
            </a:r>
          </a:p>
        </p:txBody>
      </p:sp>
      <p:cxnSp>
        <p:nvCxnSpPr>
          <p:cNvPr id="15" name="Straight Connector 14">
            <a:extLst>
              <a:ext uri="{FF2B5EF4-FFF2-40B4-BE49-F238E27FC236}">
                <a16:creationId xmlns:a16="http://schemas.microsoft.com/office/drawing/2014/main" id="{EED1CC99-14C4-45EF-90EC-59A7F23F72D4}"/>
              </a:ext>
            </a:extLst>
          </p:cNvPr>
          <p:cNvCxnSpPr/>
          <p:nvPr userDrawn="1"/>
        </p:nvCxnSpPr>
        <p:spPr>
          <a:xfrm>
            <a:off x="8156624" y="5008785"/>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9" name="MSIPCMContentMarking" descr="{&quot;HashCode&quot;:448150054,&quot;Placement&quot;:&quot;Header&quot;,&quot;Top&quot;:0.0,&quot;Left&quot;:0.0,&quot;SlideWidth&quot;:720,&quot;SlideHeight&quot;:405}">
            <a:extLst>
              <a:ext uri="{FF2B5EF4-FFF2-40B4-BE49-F238E27FC236}">
                <a16:creationId xmlns:a16="http://schemas.microsoft.com/office/drawing/2014/main" id="{ABBF4053-677B-4C3F-BA7B-924EE60A18A2}"/>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
        <p:nvSpPr>
          <p:cNvPr id="13" name="Rectangle 12">
            <a:extLst>
              <a:ext uri="{FF2B5EF4-FFF2-40B4-BE49-F238E27FC236}">
                <a16:creationId xmlns:a16="http://schemas.microsoft.com/office/drawing/2014/main" id="{CB60F3FB-554F-4C4C-8A47-B539D4249FA7}"/>
              </a:ext>
            </a:extLst>
          </p:cNvPr>
          <p:cNvSpPr/>
          <p:nvPr userDrawn="1"/>
        </p:nvSpPr>
        <p:spPr>
          <a:xfrm>
            <a:off x="54708" y="0"/>
            <a:ext cx="595685" cy="1875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jpe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8.jpeg"/><Relationship Id="rId5" Type="http://schemas.openxmlformats.org/officeDocument/2006/relationships/image" Target="../media/image7.png"/><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g"/><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4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image" Target="../media/image39.jpeg"/><Relationship Id="rId5" Type="http://schemas.openxmlformats.org/officeDocument/2006/relationships/image" Target="../media/image42.png"/><Relationship Id="rId4" Type="http://schemas.openxmlformats.org/officeDocument/2006/relationships/image" Target="../media/image40.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xml"/><Relationship Id="rId1" Type="http://schemas.openxmlformats.org/officeDocument/2006/relationships/slideLayout" Target="../slideLayouts/slideLayout5.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9.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notesSlide" Target="../notesSlides/notesSlide4.xml"/><Relationship Id="rId1" Type="http://schemas.openxmlformats.org/officeDocument/2006/relationships/slideLayout" Target="../slideLayouts/slideLayout5.xml"/><Relationship Id="rId4" Type="http://schemas.openxmlformats.org/officeDocument/2006/relationships/image" Target="../media/image48.png"/></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6.jpe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53.svg"/><Relationship Id="rId2" Type="http://schemas.openxmlformats.org/officeDocument/2006/relationships/image" Target="../media/image52.png"/><Relationship Id="rId1" Type="http://schemas.openxmlformats.org/officeDocument/2006/relationships/slideLayout" Target="../slideLayouts/slideLayout5.xml"/><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4.svg"/><Relationship Id="rId18" Type="http://schemas.openxmlformats.org/officeDocument/2006/relationships/image" Target="../media/image69.png"/><Relationship Id="rId3" Type="http://schemas.openxmlformats.org/officeDocument/2006/relationships/image" Target="../media/image53.svg"/><Relationship Id="rId7" Type="http://schemas.openxmlformats.org/officeDocument/2006/relationships/image" Target="../media/image58.svg"/><Relationship Id="rId12" Type="http://schemas.openxmlformats.org/officeDocument/2006/relationships/image" Target="../media/image63.png"/><Relationship Id="rId17" Type="http://schemas.openxmlformats.org/officeDocument/2006/relationships/image" Target="../media/image68.svg"/><Relationship Id="rId2" Type="http://schemas.openxmlformats.org/officeDocument/2006/relationships/image" Target="../media/image52.png"/><Relationship Id="rId16" Type="http://schemas.openxmlformats.org/officeDocument/2006/relationships/image" Target="../media/image67.png"/><Relationship Id="rId1" Type="http://schemas.openxmlformats.org/officeDocument/2006/relationships/slideLayout" Target="../slideLayouts/slideLayout5.xml"/><Relationship Id="rId6" Type="http://schemas.openxmlformats.org/officeDocument/2006/relationships/image" Target="../media/image57.png"/><Relationship Id="rId11" Type="http://schemas.openxmlformats.org/officeDocument/2006/relationships/image" Target="../media/image62.svg"/><Relationship Id="rId5" Type="http://schemas.openxmlformats.org/officeDocument/2006/relationships/image" Target="../media/image56.svg"/><Relationship Id="rId15" Type="http://schemas.openxmlformats.org/officeDocument/2006/relationships/image" Target="../media/image66.svg"/><Relationship Id="rId10" Type="http://schemas.openxmlformats.org/officeDocument/2006/relationships/image" Target="../media/image61.png"/><Relationship Id="rId19" Type="http://schemas.openxmlformats.org/officeDocument/2006/relationships/image" Target="../media/image70.svg"/><Relationship Id="rId4" Type="http://schemas.openxmlformats.org/officeDocument/2006/relationships/image" Target="../media/image55.png"/><Relationship Id="rId9" Type="http://schemas.openxmlformats.org/officeDocument/2006/relationships/image" Target="../media/image60.svg"/><Relationship Id="rId14" Type="http://schemas.openxmlformats.org/officeDocument/2006/relationships/image" Target="../media/image65.png"/></Relationships>
</file>

<file path=ppt/slides/_rels/slide26.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jpeg"/><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image" Target="../media/image75.gif"/><Relationship Id="rId2" Type="http://schemas.openxmlformats.org/officeDocument/2006/relationships/image" Target="../media/image74.jpe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78.svg"/><Relationship Id="rId2" Type="http://schemas.openxmlformats.org/officeDocument/2006/relationships/image" Target="../media/image77.png"/><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slideLayout" Target="../slideLayouts/slideLayout5.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13" Type="http://schemas.openxmlformats.org/officeDocument/2006/relationships/image" Target="../media/image94.png"/><Relationship Id="rId18" Type="http://schemas.openxmlformats.org/officeDocument/2006/relationships/image" Target="../media/image99.png"/><Relationship Id="rId26" Type="http://schemas.openxmlformats.org/officeDocument/2006/relationships/image" Target="../media/image107.png"/><Relationship Id="rId39" Type="http://schemas.openxmlformats.org/officeDocument/2006/relationships/image" Target="../media/image120.png"/><Relationship Id="rId21" Type="http://schemas.openxmlformats.org/officeDocument/2006/relationships/image" Target="../media/image102.png"/><Relationship Id="rId34" Type="http://schemas.openxmlformats.org/officeDocument/2006/relationships/image" Target="../media/image115.png"/><Relationship Id="rId42" Type="http://schemas.openxmlformats.org/officeDocument/2006/relationships/image" Target="../media/image123.png"/><Relationship Id="rId47" Type="http://schemas.openxmlformats.org/officeDocument/2006/relationships/image" Target="../media/image128.png"/><Relationship Id="rId7" Type="http://schemas.openxmlformats.org/officeDocument/2006/relationships/image" Target="../media/image88.png"/><Relationship Id="rId2" Type="http://schemas.openxmlformats.org/officeDocument/2006/relationships/image" Target="../media/image83.png"/><Relationship Id="rId16" Type="http://schemas.openxmlformats.org/officeDocument/2006/relationships/image" Target="../media/image97.png"/><Relationship Id="rId29" Type="http://schemas.openxmlformats.org/officeDocument/2006/relationships/image" Target="../media/image110.png"/><Relationship Id="rId1" Type="http://schemas.openxmlformats.org/officeDocument/2006/relationships/slideLayout" Target="../slideLayouts/slideLayout5.xml"/><Relationship Id="rId6" Type="http://schemas.openxmlformats.org/officeDocument/2006/relationships/image" Target="../media/image87.png"/><Relationship Id="rId11" Type="http://schemas.openxmlformats.org/officeDocument/2006/relationships/image" Target="../media/image92.jpeg"/><Relationship Id="rId24" Type="http://schemas.openxmlformats.org/officeDocument/2006/relationships/image" Target="../media/image105.png"/><Relationship Id="rId32" Type="http://schemas.openxmlformats.org/officeDocument/2006/relationships/image" Target="../media/image113.png"/><Relationship Id="rId37" Type="http://schemas.openxmlformats.org/officeDocument/2006/relationships/image" Target="../media/image118.png"/><Relationship Id="rId40" Type="http://schemas.openxmlformats.org/officeDocument/2006/relationships/image" Target="../media/image121.png"/><Relationship Id="rId45" Type="http://schemas.openxmlformats.org/officeDocument/2006/relationships/image" Target="../media/image126.png"/><Relationship Id="rId5" Type="http://schemas.openxmlformats.org/officeDocument/2006/relationships/image" Target="../media/image86.png"/><Relationship Id="rId15" Type="http://schemas.openxmlformats.org/officeDocument/2006/relationships/image" Target="../media/image96.png"/><Relationship Id="rId23" Type="http://schemas.openxmlformats.org/officeDocument/2006/relationships/image" Target="../media/image104.png"/><Relationship Id="rId28" Type="http://schemas.openxmlformats.org/officeDocument/2006/relationships/image" Target="../media/image109.png"/><Relationship Id="rId36" Type="http://schemas.openxmlformats.org/officeDocument/2006/relationships/image" Target="../media/image117.png"/><Relationship Id="rId10" Type="http://schemas.openxmlformats.org/officeDocument/2006/relationships/image" Target="../media/image91.png"/><Relationship Id="rId19" Type="http://schemas.openxmlformats.org/officeDocument/2006/relationships/image" Target="../media/image100.png"/><Relationship Id="rId31" Type="http://schemas.openxmlformats.org/officeDocument/2006/relationships/image" Target="../media/image112.png"/><Relationship Id="rId44" Type="http://schemas.openxmlformats.org/officeDocument/2006/relationships/image" Target="../media/image125.png"/><Relationship Id="rId4" Type="http://schemas.openxmlformats.org/officeDocument/2006/relationships/image" Target="../media/image85.png"/><Relationship Id="rId9" Type="http://schemas.openxmlformats.org/officeDocument/2006/relationships/image" Target="../media/image90.png"/><Relationship Id="rId14" Type="http://schemas.openxmlformats.org/officeDocument/2006/relationships/image" Target="../media/image95.png"/><Relationship Id="rId22" Type="http://schemas.openxmlformats.org/officeDocument/2006/relationships/image" Target="../media/image103.png"/><Relationship Id="rId27" Type="http://schemas.openxmlformats.org/officeDocument/2006/relationships/image" Target="../media/image108.png"/><Relationship Id="rId30" Type="http://schemas.openxmlformats.org/officeDocument/2006/relationships/image" Target="../media/image111.png"/><Relationship Id="rId35" Type="http://schemas.openxmlformats.org/officeDocument/2006/relationships/image" Target="../media/image116.png"/><Relationship Id="rId43" Type="http://schemas.openxmlformats.org/officeDocument/2006/relationships/image" Target="../media/image124.png"/><Relationship Id="rId48" Type="http://schemas.openxmlformats.org/officeDocument/2006/relationships/image" Target="../media/image129.png"/><Relationship Id="rId8" Type="http://schemas.openxmlformats.org/officeDocument/2006/relationships/image" Target="../media/image89.png"/><Relationship Id="rId3" Type="http://schemas.openxmlformats.org/officeDocument/2006/relationships/image" Target="../media/image84.png"/><Relationship Id="rId12" Type="http://schemas.openxmlformats.org/officeDocument/2006/relationships/image" Target="../media/image93.png"/><Relationship Id="rId17" Type="http://schemas.openxmlformats.org/officeDocument/2006/relationships/image" Target="../media/image98.png"/><Relationship Id="rId25" Type="http://schemas.openxmlformats.org/officeDocument/2006/relationships/image" Target="../media/image106.png"/><Relationship Id="rId33" Type="http://schemas.openxmlformats.org/officeDocument/2006/relationships/image" Target="../media/image114.png"/><Relationship Id="rId38" Type="http://schemas.openxmlformats.org/officeDocument/2006/relationships/image" Target="../media/image119.png"/><Relationship Id="rId46" Type="http://schemas.openxmlformats.org/officeDocument/2006/relationships/image" Target="../media/image127.png"/><Relationship Id="rId20" Type="http://schemas.openxmlformats.org/officeDocument/2006/relationships/image" Target="../media/image101.png"/><Relationship Id="rId41" Type="http://schemas.openxmlformats.org/officeDocument/2006/relationships/image" Target="../media/image1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131.svg"/><Relationship Id="rId7" Type="http://schemas.openxmlformats.org/officeDocument/2006/relationships/image" Target="../media/image133.svg"/><Relationship Id="rId2" Type="http://schemas.openxmlformats.org/officeDocument/2006/relationships/image" Target="../media/image130.png"/><Relationship Id="rId1" Type="http://schemas.openxmlformats.org/officeDocument/2006/relationships/slideLayout" Target="../slideLayouts/slideLayout5.xml"/><Relationship Id="rId6" Type="http://schemas.openxmlformats.org/officeDocument/2006/relationships/image" Target="../media/image132.png"/><Relationship Id="rId5" Type="http://schemas.openxmlformats.org/officeDocument/2006/relationships/image" Target="../media/image80.svg"/><Relationship Id="rId4" Type="http://schemas.openxmlformats.org/officeDocument/2006/relationships/image" Target="../media/image7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3" Type="http://schemas.openxmlformats.org/officeDocument/2006/relationships/image" Target="../media/image137.svg"/><Relationship Id="rId7" Type="http://schemas.openxmlformats.org/officeDocument/2006/relationships/image" Target="../media/image133.sv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132.png"/><Relationship Id="rId5" Type="http://schemas.openxmlformats.org/officeDocument/2006/relationships/image" Target="../media/image139.svg"/><Relationship Id="rId4" Type="http://schemas.openxmlformats.org/officeDocument/2006/relationships/image" Target="../media/image138.png"/></Relationships>
</file>

<file path=ppt/slides/_rels/slide42.xml.rels><?xml version="1.0" encoding="UTF-8" standalone="yes"?>
<Relationships xmlns="http://schemas.openxmlformats.org/package/2006/relationships"><Relationship Id="rId8" Type="http://schemas.openxmlformats.org/officeDocument/2006/relationships/image" Target="../media/image140.png"/><Relationship Id="rId13" Type="http://schemas.openxmlformats.org/officeDocument/2006/relationships/image" Target="../media/image145.svg"/><Relationship Id="rId3" Type="http://schemas.openxmlformats.org/officeDocument/2006/relationships/image" Target="../media/image137.svg"/><Relationship Id="rId7" Type="http://schemas.openxmlformats.org/officeDocument/2006/relationships/image" Target="../media/image133.svg"/><Relationship Id="rId12" Type="http://schemas.openxmlformats.org/officeDocument/2006/relationships/image" Target="../media/image144.png"/><Relationship Id="rId2" Type="http://schemas.openxmlformats.org/officeDocument/2006/relationships/image" Target="../media/image136.png"/><Relationship Id="rId1" Type="http://schemas.openxmlformats.org/officeDocument/2006/relationships/slideLayout" Target="../slideLayouts/slideLayout5.xml"/><Relationship Id="rId6" Type="http://schemas.openxmlformats.org/officeDocument/2006/relationships/image" Target="../media/image132.png"/><Relationship Id="rId11" Type="http://schemas.openxmlformats.org/officeDocument/2006/relationships/image" Target="../media/image143.svg"/><Relationship Id="rId5" Type="http://schemas.openxmlformats.org/officeDocument/2006/relationships/image" Target="../media/image139.svg"/><Relationship Id="rId10" Type="http://schemas.openxmlformats.org/officeDocument/2006/relationships/image" Target="../media/image142.png"/><Relationship Id="rId4" Type="http://schemas.openxmlformats.org/officeDocument/2006/relationships/image" Target="../media/image138.png"/><Relationship Id="rId9" Type="http://schemas.openxmlformats.org/officeDocument/2006/relationships/image" Target="../media/image141.sv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3" Type="http://schemas.openxmlformats.org/officeDocument/2006/relationships/image" Target="../media/image147.svg"/><Relationship Id="rId2" Type="http://schemas.openxmlformats.org/officeDocument/2006/relationships/image" Target="../media/image146.png"/><Relationship Id="rId1" Type="http://schemas.openxmlformats.org/officeDocument/2006/relationships/slideLayout" Target="../slideLayouts/slideLayout5.xml"/><Relationship Id="rId4" Type="http://schemas.openxmlformats.org/officeDocument/2006/relationships/image" Target="../media/image148.png"/></Relationships>
</file>

<file path=ppt/slides/_rels/slide4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3" Type="http://schemas.openxmlformats.org/officeDocument/2006/relationships/image" Target="../media/image151.svg"/><Relationship Id="rId2" Type="http://schemas.openxmlformats.org/officeDocument/2006/relationships/image" Target="../media/image150.png"/><Relationship Id="rId1" Type="http://schemas.openxmlformats.org/officeDocument/2006/relationships/slideLayout" Target="../slideLayouts/slideLayout5.xml"/><Relationship Id="rId4" Type="http://schemas.openxmlformats.org/officeDocument/2006/relationships/image" Target="../media/image149.png"/></Relationships>
</file>

<file path=ppt/slides/_rels/slide47.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5.xml"/><Relationship Id="rId4" Type="http://schemas.openxmlformats.org/officeDocument/2006/relationships/image" Target="../media/image156.jpeg"/></Relationships>
</file>

<file path=ppt/slides/_rels/slide49.xml.rels><?xml version="1.0" encoding="UTF-8" standalone="yes"?>
<Relationships xmlns="http://schemas.openxmlformats.org/package/2006/relationships"><Relationship Id="rId3" Type="http://schemas.openxmlformats.org/officeDocument/2006/relationships/image" Target="../media/image158.jpeg"/><Relationship Id="rId2" Type="http://schemas.openxmlformats.org/officeDocument/2006/relationships/image" Target="../media/image157.jpe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50.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11.xml"/></Relationships>
</file>

<file path=ppt/slides/_rels/slide51.xml.rels><?xml version="1.0" encoding="UTF-8" standalone="yes"?>
<Relationships xmlns="http://schemas.openxmlformats.org/package/2006/relationships"><Relationship Id="rId3" Type="http://schemas.openxmlformats.org/officeDocument/2006/relationships/image" Target="../media/image161.jpg"/><Relationship Id="rId7" Type="http://schemas.openxmlformats.org/officeDocument/2006/relationships/image" Target="../media/image164.png"/><Relationship Id="rId2" Type="http://schemas.openxmlformats.org/officeDocument/2006/relationships/image" Target="../media/image160.jpg"/><Relationship Id="rId1" Type="http://schemas.openxmlformats.org/officeDocument/2006/relationships/slideLayout" Target="../slideLayouts/slideLayout5.xml"/><Relationship Id="rId6" Type="http://schemas.openxmlformats.org/officeDocument/2006/relationships/image" Target="../media/image9.jpeg"/><Relationship Id="rId5" Type="http://schemas.openxmlformats.org/officeDocument/2006/relationships/image" Target="../media/image163.jpg"/><Relationship Id="rId4" Type="http://schemas.openxmlformats.org/officeDocument/2006/relationships/image" Target="../media/image162.jpg"/></Relationships>
</file>

<file path=ppt/slides/_rels/slide52.xml.rels><?xml version="1.0" encoding="UTF-8" standalone="yes"?>
<Relationships xmlns="http://schemas.openxmlformats.org/package/2006/relationships"><Relationship Id="rId8" Type="http://schemas.openxmlformats.org/officeDocument/2006/relationships/image" Target="../media/image165.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image" Target="../media/image10.png"/><Relationship Id="rId1" Type="http://schemas.openxmlformats.org/officeDocument/2006/relationships/slideLayout" Target="../slideLayouts/slideLayout9.xml"/><Relationship Id="rId6" Type="http://schemas.openxmlformats.org/officeDocument/2006/relationships/image" Target="../media/image12.png"/><Relationship Id="rId5" Type="http://schemas.openxmlformats.org/officeDocument/2006/relationships/image" Target="../media/image6.jpeg"/><Relationship Id="rId4" Type="http://schemas.openxmlformats.org/officeDocument/2006/relationships/image" Target="../media/image5.png"/><Relationship Id="rId9" Type="http://schemas.openxmlformats.org/officeDocument/2006/relationships/image" Target="../media/image166.png"/></Relationships>
</file>

<file path=ppt/slides/_rels/slide53.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5.xml"/></Relationships>
</file>

<file path=ppt/slides/_rels/slide55.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notesSlide" Target="../notesSlides/notesSlide6.xml"/><Relationship Id="rId1" Type="http://schemas.openxmlformats.org/officeDocument/2006/relationships/slideLayout" Target="../slideLayouts/slideLayout5.xml"/><Relationship Id="rId5" Type="http://schemas.openxmlformats.org/officeDocument/2006/relationships/image" Target="../media/image170.png"/><Relationship Id="rId4" Type="http://schemas.openxmlformats.org/officeDocument/2006/relationships/image" Target="../media/image169.jpeg"/></Relationships>
</file>

<file path=ppt/slides/_rels/slide6.xml.rels><?xml version="1.0" encoding="UTF-8" standalone="yes"?>
<Relationships xmlns="http://schemas.openxmlformats.org/package/2006/relationships"><Relationship Id="rId3" Type="http://schemas.openxmlformats.org/officeDocument/2006/relationships/image" Target="../media/image18.svg"/><Relationship Id="rId7" Type="http://schemas.openxmlformats.org/officeDocument/2006/relationships/image" Target="../media/image23.sv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2.png"/><Relationship Id="rId5" Type="http://schemas.openxmlformats.org/officeDocument/2006/relationships/image" Target="../media/image21.svg"/><Relationship Id="rId4" Type="http://schemas.openxmlformats.org/officeDocument/2006/relationships/image" Target="../media/image20.png"/></Relationships>
</file>

<file path=ppt/slides/_rels/slide7.xml.rels><?xml version="1.0" encoding="UTF-8" standalone="yes"?>
<Relationships xmlns="http://schemas.openxmlformats.org/package/2006/relationships"><Relationship Id="rId8" Type="http://schemas.openxmlformats.org/officeDocument/2006/relationships/image" Target="../media/image23.svg"/><Relationship Id="rId3" Type="http://schemas.openxmlformats.org/officeDocument/2006/relationships/image" Target="../media/image18.svg"/><Relationship Id="rId7"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5.xml"/><Relationship Id="rId6" Type="http://schemas.openxmlformats.org/officeDocument/2006/relationships/image" Target="../media/image21.svg"/><Relationship Id="rId5" Type="http://schemas.openxmlformats.org/officeDocument/2006/relationships/image" Target="../media/image20.png"/><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8" Type="http://schemas.openxmlformats.org/officeDocument/2006/relationships/image" Target="../media/image25.png"/><Relationship Id="rId13" Type="http://schemas.openxmlformats.org/officeDocument/2006/relationships/image" Target="../media/image30.svg"/><Relationship Id="rId3" Type="http://schemas.openxmlformats.org/officeDocument/2006/relationships/image" Target="../media/image18.svg"/><Relationship Id="rId7" Type="http://schemas.openxmlformats.org/officeDocument/2006/relationships/image" Target="../media/image23.svg"/><Relationship Id="rId12" Type="http://schemas.openxmlformats.org/officeDocument/2006/relationships/image" Target="../media/image29.png"/><Relationship Id="rId2" Type="http://schemas.openxmlformats.org/officeDocument/2006/relationships/image" Target="../media/image17.png"/><Relationship Id="rId16" Type="http://schemas.openxmlformats.org/officeDocument/2006/relationships/image" Target="../media/image33.svg"/><Relationship Id="rId1" Type="http://schemas.openxmlformats.org/officeDocument/2006/relationships/slideLayout" Target="../slideLayouts/slideLayout5.xml"/><Relationship Id="rId6" Type="http://schemas.openxmlformats.org/officeDocument/2006/relationships/image" Target="../media/image22.png"/><Relationship Id="rId11" Type="http://schemas.openxmlformats.org/officeDocument/2006/relationships/image" Target="../media/image28.svg"/><Relationship Id="rId5" Type="http://schemas.openxmlformats.org/officeDocument/2006/relationships/image" Target="../media/image21.svg"/><Relationship Id="rId15" Type="http://schemas.openxmlformats.org/officeDocument/2006/relationships/image" Target="../media/image32.png"/><Relationship Id="rId10" Type="http://schemas.openxmlformats.org/officeDocument/2006/relationships/image" Target="../media/image27.png"/><Relationship Id="rId4" Type="http://schemas.openxmlformats.org/officeDocument/2006/relationships/image" Target="../media/image20.png"/><Relationship Id="rId9" Type="http://schemas.openxmlformats.org/officeDocument/2006/relationships/image" Target="../media/image26.svg"/><Relationship Id="rId14"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Picture Placeholder 5"/>
          <p:cNvSpPr>
            <a:spLocks noGrp="1"/>
          </p:cNvSpPr>
          <p:nvPr>
            <p:ph type="pic" idx="13"/>
          </p:nvPr>
        </p:nvSpPr>
        <p:spPr/>
      </p:sp>
      <p:sp>
        <p:nvSpPr>
          <p:cNvPr id="5" name="Title 4"/>
          <p:cNvSpPr>
            <a:spLocks noGrp="1"/>
          </p:cNvSpPr>
          <p:nvPr>
            <p:ph type="ctrTitle"/>
          </p:nvPr>
        </p:nvSpPr>
        <p:spPr/>
        <p:txBody>
          <a:bodyPr/>
          <a:lstStyle/>
          <a:p>
            <a:r>
              <a:rPr lang="en-US" dirty="0"/>
              <a:t>Who Wants to Become an IT Architect? </a:t>
            </a:r>
            <a:br>
              <a:rPr lang="en-US" dirty="0"/>
            </a:br>
            <a:br>
              <a:rPr lang="en-US" dirty="0"/>
            </a:br>
            <a:r>
              <a:rPr lang="en-US" dirty="0"/>
              <a:t>A Look at the Bigger Picture </a:t>
            </a:r>
            <a:br>
              <a:rPr lang="en-US" sz="1800" dirty="0">
                <a:effectLst/>
                <a:latin typeface="Calibri" panose="020F0502020204030204" pitchFamily="34" charset="0"/>
                <a:ea typeface="Calibri" panose="020F0502020204030204" pitchFamily="34" charset="0"/>
              </a:rPr>
            </a:br>
            <a:endParaRPr lang="nl-NL" dirty="0"/>
          </a:p>
        </p:txBody>
      </p:sp>
      <p:sp>
        <p:nvSpPr>
          <p:cNvPr id="4" name="TextBox 3">
            <a:extLst>
              <a:ext uri="{FF2B5EF4-FFF2-40B4-BE49-F238E27FC236}">
                <a16:creationId xmlns:a16="http://schemas.microsoft.com/office/drawing/2014/main" id="{2DD6B747-47AF-4F56-BF64-8A7F3093DB87}"/>
              </a:ext>
            </a:extLst>
          </p:cNvPr>
          <p:cNvSpPr txBox="1"/>
          <p:nvPr/>
        </p:nvSpPr>
        <p:spPr>
          <a:xfrm>
            <a:off x="238951" y="4271918"/>
            <a:ext cx="3760132" cy="800219"/>
          </a:xfrm>
          <a:prstGeom prst="rect">
            <a:avLst/>
          </a:prstGeom>
          <a:noFill/>
        </p:spPr>
        <p:txBody>
          <a:bodyPr wrap="none" lIns="0" tIns="0" rIns="0" bIns="0" rtlCol="0">
            <a:spAutoFit/>
          </a:bodyPr>
          <a:lstStyle/>
          <a:p>
            <a:r>
              <a:rPr lang="en-US" sz="1300" dirty="0"/>
              <a:t>Oracle Groundbreakers EMEA – Virtual Tour 2021</a:t>
            </a:r>
          </a:p>
          <a:p>
            <a:r>
              <a:rPr lang="en-US" sz="1300" dirty="0"/>
              <a:t>Azerbaijan, October 26th, 2021</a:t>
            </a:r>
          </a:p>
          <a:p>
            <a:r>
              <a:rPr lang="en-US" sz="1300" dirty="0"/>
              <a:t>Lucas Jellema, Architect &amp; CTO AMIS | Conclusion</a:t>
            </a:r>
          </a:p>
          <a:p>
            <a:endParaRPr lang="en-US" sz="1300" dirty="0"/>
          </a:p>
        </p:txBody>
      </p:sp>
      <p:grpSp>
        <p:nvGrpSpPr>
          <p:cNvPr id="7" name="Group 6">
            <a:extLst>
              <a:ext uri="{FF2B5EF4-FFF2-40B4-BE49-F238E27FC236}">
                <a16:creationId xmlns:a16="http://schemas.microsoft.com/office/drawing/2014/main" id="{199A92ED-F94B-4E1D-9EE1-BDEA39100086}"/>
              </a:ext>
            </a:extLst>
          </p:cNvPr>
          <p:cNvGrpSpPr/>
          <p:nvPr/>
        </p:nvGrpSpPr>
        <p:grpSpPr>
          <a:xfrm>
            <a:off x="4037583" y="4689425"/>
            <a:ext cx="1117208" cy="241300"/>
            <a:chOff x="4055964" y="4549843"/>
            <a:chExt cx="924238" cy="172017"/>
          </a:xfrm>
        </p:grpSpPr>
        <p:pic>
          <p:nvPicPr>
            <p:cNvPr id="8" name="Picture 2">
              <a:extLst>
                <a:ext uri="{FF2B5EF4-FFF2-40B4-BE49-F238E27FC236}">
                  <a16:creationId xmlns:a16="http://schemas.microsoft.com/office/drawing/2014/main" id="{F1308B57-6557-4CC2-AA10-5D292B6E56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4055964" y="4549843"/>
              <a:ext cx="396605" cy="12793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a:extLst>
                <a:ext uri="{FF2B5EF4-FFF2-40B4-BE49-F238E27FC236}">
                  <a16:creationId xmlns:a16="http://schemas.microsoft.com/office/drawing/2014/main" id="{8278F9BB-922D-4226-AE7B-0CA0F7ED24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19455" y="4549864"/>
              <a:ext cx="460747" cy="171996"/>
            </a:xfrm>
            <a:prstGeom prst="rect">
              <a:avLst/>
            </a:prstGeom>
            <a:noFill/>
            <a:extLst>
              <a:ext uri="{909E8E84-426E-40DD-AFC4-6F175D3DCCD1}">
                <a14:hiddenFill xmlns:a14="http://schemas.microsoft.com/office/drawing/2010/main">
                  <a:solidFill>
                    <a:srgbClr val="FFFFFF"/>
                  </a:solidFill>
                </a14:hiddenFill>
              </a:ext>
            </a:extLst>
          </p:spPr>
        </p:pic>
      </p:grpSp>
      <p:pic>
        <p:nvPicPr>
          <p:cNvPr id="10" name="Picture 2">
            <a:extLst>
              <a:ext uri="{FF2B5EF4-FFF2-40B4-BE49-F238E27FC236}">
                <a16:creationId xmlns:a16="http://schemas.microsoft.com/office/drawing/2014/main" id="{EC7A537D-6262-412A-A654-3B59A7BD7A6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68120" y="100298"/>
            <a:ext cx="2365005" cy="69373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2" descr="Part 1: How to Make Enterprise Architecture Strategic – Architecture &amp;amp;  Governance Magazine">
            <a:extLst>
              <a:ext uri="{FF2B5EF4-FFF2-40B4-BE49-F238E27FC236}">
                <a16:creationId xmlns:a16="http://schemas.microsoft.com/office/drawing/2014/main" id="{6D7553FA-FB8B-462E-8773-30EFF408EA1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98843" y="1255848"/>
            <a:ext cx="4683368" cy="263180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Site Logo">
            <a:extLst>
              <a:ext uri="{FF2B5EF4-FFF2-40B4-BE49-F238E27FC236}">
                <a16:creationId xmlns:a16="http://schemas.microsoft.com/office/drawing/2014/main" id="{2E224E05-C19D-4F5A-9B9A-0A0994F09C00}"/>
              </a:ext>
            </a:extLst>
          </p:cNvPr>
          <p:cNvPicPr>
            <a:picLocks noChangeAspect="1" noChangeArrowheads="1"/>
          </p:cNvPicPr>
          <p:nvPr/>
        </p:nvPicPr>
        <p:blipFill rotWithShape="1">
          <a:blip r:embed="rId7">
            <a:alphaModFix amt="70000"/>
            <a:extLst>
              <a:ext uri="{28A0092B-C50C-407E-A947-70E740481C1C}">
                <a14:useLocalDpi xmlns:a14="http://schemas.microsoft.com/office/drawing/2010/main" val="0"/>
              </a:ext>
            </a:extLst>
          </a:blip>
          <a:srcRect l="2274" r="84624"/>
          <a:stretch/>
        </p:blipFill>
        <p:spPr bwMode="auto">
          <a:xfrm>
            <a:off x="84001" y="3335554"/>
            <a:ext cx="635999" cy="7590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9517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772CA2-5201-4B7D-85D0-C46FD7C24B4E}"/>
              </a:ext>
            </a:extLst>
          </p:cNvPr>
          <p:cNvSpPr>
            <a:spLocks noGrp="1"/>
          </p:cNvSpPr>
          <p:nvPr>
            <p:ph type="title"/>
          </p:nvPr>
        </p:nvSpPr>
        <p:spPr/>
        <p:txBody>
          <a:bodyPr/>
          <a:lstStyle/>
          <a:p>
            <a:r>
              <a:rPr lang="en-US" dirty="0"/>
              <a:t>Dare be that little girl</a:t>
            </a:r>
          </a:p>
        </p:txBody>
      </p:sp>
      <p:pic>
        <p:nvPicPr>
          <p:cNvPr id="6" name="Snagit_SNG848">
            <a:extLst>
              <a:ext uri="{FF2B5EF4-FFF2-40B4-BE49-F238E27FC236}">
                <a16:creationId xmlns:a16="http://schemas.microsoft.com/office/drawing/2014/main" id="{DDD606D2-2463-49C2-8976-B2EF6321BB67}"/>
              </a:ext>
            </a:extLst>
          </p:cNvPr>
          <p:cNvPicPr>
            <a:picLocks noGrp="1" noChangeAspect="1"/>
          </p:cNvPicPr>
          <p:nvPr>
            <p:ph idx="1"/>
          </p:nvPr>
        </p:nvPicPr>
        <p:blipFill>
          <a:blip r:embed="rId2"/>
          <a:stretch>
            <a:fillRect/>
          </a:stretch>
        </p:blipFill>
        <p:spPr>
          <a:xfrm>
            <a:off x="1494693" y="1696862"/>
            <a:ext cx="1196731" cy="2154116"/>
          </a:xfrm>
        </p:spPr>
      </p:pic>
      <p:sp>
        <p:nvSpPr>
          <p:cNvPr id="4" name="Footer Placeholder 3">
            <a:extLst>
              <a:ext uri="{FF2B5EF4-FFF2-40B4-BE49-F238E27FC236}">
                <a16:creationId xmlns:a16="http://schemas.microsoft.com/office/drawing/2014/main" id="{3FE03F16-41FB-427E-9B6E-43539D59CBF2}"/>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2050" name="Picture 2">
            <a:extLst>
              <a:ext uri="{FF2B5EF4-FFF2-40B4-BE49-F238E27FC236}">
                <a16:creationId xmlns:a16="http://schemas.microsoft.com/office/drawing/2014/main" id="{933DB022-2024-4360-8E1E-FF6C6AEB9DF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500" y="657172"/>
            <a:ext cx="3757881" cy="4233496"/>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a:extLst>
              <a:ext uri="{FF2B5EF4-FFF2-40B4-BE49-F238E27FC236}">
                <a16:creationId xmlns:a16="http://schemas.microsoft.com/office/drawing/2014/main" id="{682DA338-0DE6-43E8-9FAB-372B8D963DB7}"/>
              </a:ext>
            </a:extLst>
          </p:cNvPr>
          <p:cNvCxnSpPr/>
          <p:nvPr/>
        </p:nvCxnSpPr>
        <p:spPr>
          <a:xfrm>
            <a:off x="2031023" y="1925515"/>
            <a:ext cx="2250831" cy="720970"/>
          </a:xfrm>
          <a:prstGeom prst="line">
            <a:avLst/>
          </a:prstGeom>
        </p:spPr>
        <p:style>
          <a:lnRef idx="1">
            <a:schemeClr val="accent3"/>
          </a:lnRef>
          <a:fillRef idx="0">
            <a:schemeClr val="accent3"/>
          </a:fillRef>
          <a:effectRef idx="0">
            <a:schemeClr val="accent3"/>
          </a:effectRef>
          <a:fontRef idx="minor">
            <a:schemeClr val="tx1"/>
          </a:fontRef>
        </p:style>
      </p:cxnSp>
      <p:cxnSp>
        <p:nvCxnSpPr>
          <p:cNvPr id="10" name="Straight Connector 9">
            <a:extLst>
              <a:ext uri="{FF2B5EF4-FFF2-40B4-BE49-F238E27FC236}">
                <a16:creationId xmlns:a16="http://schemas.microsoft.com/office/drawing/2014/main" id="{770735AA-FA24-48AC-BC9E-0806E1E91EE5}"/>
              </a:ext>
            </a:extLst>
          </p:cNvPr>
          <p:cNvCxnSpPr/>
          <p:nvPr/>
        </p:nvCxnSpPr>
        <p:spPr>
          <a:xfrm flipV="1">
            <a:off x="2540977" y="3147646"/>
            <a:ext cx="1881554" cy="483577"/>
          </a:xfrm>
          <a:prstGeom prst="line">
            <a:avLst/>
          </a:prstGeom>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5371133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0-#ppt_w/2"/>
                                          </p:val>
                                        </p:tav>
                                        <p:tav tm="100000">
                                          <p:val>
                                            <p:strVal val="#ppt_x"/>
                                          </p:val>
                                        </p:tav>
                                      </p:tavLst>
                                    </p:anim>
                                    <p:anim calcmode="lin" valueType="num">
                                      <p:cBhvr additive="base">
                                        <p:cTn id="8" dur="500" fill="hold"/>
                                        <p:tgtEl>
                                          <p:spTgt spid="8"/>
                                        </p:tgtEl>
                                        <p:attrNameLst>
                                          <p:attrName>ppt_y</p:attrName>
                                        </p:attrNameLst>
                                      </p:cBhvr>
                                      <p:tavLst>
                                        <p:tav tm="0">
                                          <p:val>
                                            <p:strVal val="#ppt_y"/>
                                          </p:val>
                                        </p:tav>
                                        <p:tav tm="100000">
                                          <p:val>
                                            <p:strVal val="#ppt_y"/>
                                          </p:val>
                                        </p:tav>
                                      </p:tavLst>
                                    </p:anim>
                                  </p:childTnLst>
                                </p:cTn>
                              </p:par>
                              <p:par>
                                <p:cTn id="9" presetID="2" presetClass="entr" presetSubtype="8"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0-#ppt_w/2"/>
                                          </p:val>
                                        </p:tav>
                                        <p:tav tm="100000">
                                          <p:val>
                                            <p:strVal val="#ppt_x"/>
                                          </p:val>
                                        </p:tav>
                                      </p:tavLst>
                                    </p:anim>
                                    <p:anim calcmode="lin" valueType="num">
                                      <p:cBhvr additive="base">
                                        <p:cTn id="12" dur="500" fill="hold"/>
                                        <p:tgtEl>
                                          <p:spTgt spid="10"/>
                                        </p:tgtEl>
                                        <p:attrNameLst>
                                          <p:attrName>ppt_y</p:attrName>
                                        </p:attrNameLst>
                                      </p:cBhvr>
                                      <p:tavLst>
                                        <p:tav tm="0">
                                          <p:val>
                                            <p:strVal val="#ppt_y"/>
                                          </p:val>
                                        </p:tav>
                                        <p:tav tm="100000">
                                          <p:val>
                                            <p:strVal val="#ppt_y"/>
                                          </p:val>
                                        </p:tav>
                                      </p:tavLst>
                                    </p:anim>
                                  </p:childTnLst>
                                </p:cTn>
                              </p:par>
                              <p:par>
                                <p:cTn id="13" presetID="2" presetClass="entr" presetSubtype="8" fill="hold" nodeType="withEffect">
                                  <p:stCondLst>
                                    <p:cond delay="0"/>
                                  </p:stCondLst>
                                  <p:childTnLst>
                                    <p:set>
                                      <p:cBhvr>
                                        <p:cTn id="14" dur="1" fill="hold">
                                          <p:stCondLst>
                                            <p:cond delay="0"/>
                                          </p:stCondLst>
                                        </p:cTn>
                                        <p:tgtEl>
                                          <p:spTgt spid="2050"/>
                                        </p:tgtEl>
                                        <p:attrNameLst>
                                          <p:attrName>style.visibility</p:attrName>
                                        </p:attrNameLst>
                                      </p:cBhvr>
                                      <p:to>
                                        <p:strVal val="visible"/>
                                      </p:to>
                                    </p:set>
                                    <p:anim calcmode="lin" valueType="num">
                                      <p:cBhvr additive="base">
                                        <p:cTn id="15" dur="500" fill="hold"/>
                                        <p:tgtEl>
                                          <p:spTgt spid="2050"/>
                                        </p:tgtEl>
                                        <p:attrNameLst>
                                          <p:attrName>ppt_x</p:attrName>
                                        </p:attrNameLst>
                                      </p:cBhvr>
                                      <p:tavLst>
                                        <p:tav tm="0">
                                          <p:val>
                                            <p:strVal val="0-#ppt_w/2"/>
                                          </p:val>
                                        </p:tav>
                                        <p:tav tm="100000">
                                          <p:val>
                                            <p:strVal val="#ppt_x"/>
                                          </p:val>
                                        </p:tav>
                                      </p:tavLst>
                                    </p:anim>
                                    <p:anim calcmode="lin" valueType="num">
                                      <p:cBhvr additive="base">
                                        <p:cTn id="16" dur="500" fill="hold"/>
                                        <p:tgtEl>
                                          <p:spTgt spid="2050"/>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4E7A3F4-E5A2-47F6-BE69-2A4BFB96096E}"/>
              </a:ext>
            </a:extLst>
          </p:cNvPr>
          <p:cNvSpPr>
            <a:spLocks noGrp="1"/>
          </p:cNvSpPr>
          <p:nvPr>
            <p:ph type="title"/>
          </p:nvPr>
        </p:nvSpPr>
        <p:spPr/>
        <p:txBody>
          <a:bodyPr/>
          <a:lstStyle/>
          <a:p>
            <a:r>
              <a:rPr lang="en-US" dirty="0"/>
              <a:t>You’d Better Think</a:t>
            </a:r>
          </a:p>
        </p:txBody>
      </p:sp>
      <p:sp>
        <p:nvSpPr>
          <p:cNvPr id="5" name="Content Placeholder 4">
            <a:extLst>
              <a:ext uri="{FF2B5EF4-FFF2-40B4-BE49-F238E27FC236}">
                <a16:creationId xmlns:a16="http://schemas.microsoft.com/office/drawing/2014/main" id="{BBC302C5-0C6A-4E27-9DC0-444869CCA7BC}"/>
              </a:ext>
            </a:extLst>
          </p:cNvPr>
          <p:cNvSpPr>
            <a:spLocks noGrp="1"/>
          </p:cNvSpPr>
          <p:nvPr>
            <p:ph idx="1"/>
          </p:nvPr>
        </p:nvSpPr>
        <p:spPr/>
        <p:txBody>
          <a:bodyPr/>
          <a:lstStyle/>
          <a:p>
            <a:r>
              <a:rPr lang="en-US" dirty="0"/>
              <a:t>also think further, harder and deeper and with imagination (what if?)</a:t>
            </a:r>
          </a:p>
          <a:p>
            <a:pPr lvl="1"/>
            <a:r>
              <a:rPr lang="en-US" dirty="0"/>
              <a:t>PO’s scope is inch deep – and often Quarter long</a:t>
            </a:r>
          </a:p>
          <a:p>
            <a:pPr lvl="1"/>
            <a:r>
              <a:rPr lang="en-US" dirty="0"/>
              <a:t>team’s scope is sprint</a:t>
            </a:r>
          </a:p>
          <a:p>
            <a:pPr lvl="1"/>
            <a:r>
              <a:rPr lang="en-US" dirty="0"/>
              <a:t>developer’s scope is story or task</a:t>
            </a:r>
          </a:p>
        </p:txBody>
      </p:sp>
      <p:sp>
        <p:nvSpPr>
          <p:cNvPr id="3" name="Footer Placeholder 2">
            <a:extLst>
              <a:ext uri="{FF2B5EF4-FFF2-40B4-BE49-F238E27FC236}">
                <a16:creationId xmlns:a16="http://schemas.microsoft.com/office/drawing/2014/main" id="{D156A3FA-F82F-4A44-B02A-65F69A4A2533}"/>
              </a:ext>
            </a:extLst>
          </p:cNvPr>
          <p:cNvSpPr>
            <a:spLocks noGrp="1"/>
          </p:cNvSpPr>
          <p:nvPr>
            <p:ph type="ftr" sz="quarter" idx="11"/>
          </p:nvPr>
        </p:nvSpPr>
        <p:spPr/>
        <p:txBody>
          <a:bodyPr/>
          <a:lstStyle/>
          <a:p>
            <a:r>
              <a:rPr lang="en-US" noProof="0"/>
              <a:t>Who Wants to Become an IT Architect? - EMEA Groundbreakers Virtual Tour 2021</a:t>
            </a:r>
            <a:endParaRPr lang="nl-NL" noProof="0" dirty="0"/>
          </a:p>
        </p:txBody>
      </p:sp>
      <p:pic>
        <p:nvPicPr>
          <p:cNvPr id="4100" name="Picture 4" descr="The Thinker (Le Penseur)">
            <a:extLst>
              <a:ext uri="{FF2B5EF4-FFF2-40B4-BE49-F238E27FC236}">
                <a16:creationId xmlns:a16="http://schemas.microsoft.com/office/drawing/2014/main" id="{FA01637E-F8A6-4E27-861D-4524E381F8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33107" y="1461480"/>
            <a:ext cx="2697837" cy="3398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7200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999AEA-21EE-4202-84AF-CBAC96D5BC57}"/>
              </a:ext>
            </a:extLst>
          </p:cNvPr>
          <p:cNvSpPr>
            <a:spLocks noGrp="1"/>
          </p:cNvSpPr>
          <p:nvPr>
            <p:ph type="title"/>
          </p:nvPr>
        </p:nvSpPr>
        <p:spPr/>
        <p:txBody>
          <a:bodyPr/>
          <a:lstStyle/>
          <a:p>
            <a:r>
              <a:rPr lang="en-US" dirty="0"/>
              <a:t>Which &amp; How Much Technical Knowledge is required?</a:t>
            </a:r>
          </a:p>
        </p:txBody>
      </p:sp>
      <p:sp>
        <p:nvSpPr>
          <p:cNvPr id="3" name="Content Placeholder 2">
            <a:extLst>
              <a:ext uri="{FF2B5EF4-FFF2-40B4-BE49-F238E27FC236}">
                <a16:creationId xmlns:a16="http://schemas.microsoft.com/office/drawing/2014/main" id="{85FBCFB7-1B61-406A-BB33-3A4472CB9267}"/>
              </a:ext>
            </a:extLst>
          </p:cNvPr>
          <p:cNvSpPr>
            <a:spLocks noGrp="1"/>
          </p:cNvSpPr>
          <p:nvPr>
            <p:ph idx="1"/>
          </p:nvPr>
        </p:nvSpPr>
        <p:spPr/>
        <p:txBody>
          <a:bodyPr/>
          <a:lstStyle/>
          <a:p>
            <a:r>
              <a:rPr lang="en-US" dirty="0"/>
              <a:t>Look ahead – trends, roadmaps, vendor strategy</a:t>
            </a:r>
          </a:p>
          <a:p>
            <a:r>
              <a:rPr lang="en-US" dirty="0"/>
              <a:t>Assess viability – if, when, for what (and what not)</a:t>
            </a:r>
          </a:p>
          <a:p>
            <a:r>
              <a:rPr lang="en-US" dirty="0"/>
              <a:t>Understand complexity (including devil’s details)</a:t>
            </a:r>
          </a:p>
          <a:p>
            <a:r>
              <a:rPr lang="en-US" dirty="0"/>
              <a:t>Critically approach vendors</a:t>
            </a:r>
          </a:p>
          <a:p>
            <a:r>
              <a:rPr lang="en-US" dirty="0"/>
              <a:t>Explain to &amp; Discuss solution design with team</a:t>
            </a:r>
          </a:p>
          <a:p>
            <a:r>
              <a:rPr lang="en-US" dirty="0"/>
              <a:t>Assess team’s efforts</a:t>
            </a:r>
          </a:p>
          <a:p>
            <a:r>
              <a:rPr lang="en-US" dirty="0"/>
              <a:t>Retain credibility</a:t>
            </a:r>
          </a:p>
          <a:p>
            <a:endParaRPr lang="en-US" dirty="0"/>
          </a:p>
          <a:p>
            <a:r>
              <a:rPr lang="en-US" dirty="0"/>
              <a:t>IT Architect != Ivory Tower Architect</a:t>
            </a:r>
          </a:p>
          <a:p>
            <a:endParaRPr lang="en-US" dirty="0"/>
          </a:p>
        </p:txBody>
      </p:sp>
      <p:sp>
        <p:nvSpPr>
          <p:cNvPr id="4" name="Footer Placeholder 3">
            <a:extLst>
              <a:ext uri="{FF2B5EF4-FFF2-40B4-BE49-F238E27FC236}">
                <a16:creationId xmlns:a16="http://schemas.microsoft.com/office/drawing/2014/main" id="{E73DF7CD-2B77-46D5-A0C4-E8D6DB1120E5}"/>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10242" name="Picture 2" descr="From ivory towers to the classroom: How can we make academic research  useful in the real world?">
            <a:extLst>
              <a:ext uri="{FF2B5EF4-FFF2-40B4-BE49-F238E27FC236}">
                <a16:creationId xmlns:a16="http://schemas.microsoft.com/office/drawing/2014/main" id="{C77B5F60-9F80-44DB-B9DC-88D0410FCF5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21954" y="1619792"/>
            <a:ext cx="2330908" cy="32357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89428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BBA399-3613-4B1A-958D-9C61F5CED65B}"/>
              </a:ext>
            </a:extLst>
          </p:cNvPr>
          <p:cNvSpPr>
            <a:spLocks noGrp="1"/>
          </p:cNvSpPr>
          <p:nvPr>
            <p:ph type="title"/>
          </p:nvPr>
        </p:nvSpPr>
        <p:spPr/>
        <p:txBody>
          <a:bodyPr/>
          <a:lstStyle/>
          <a:p>
            <a:r>
              <a:rPr lang="en-US" dirty="0"/>
              <a:t>Things to Know About</a:t>
            </a:r>
          </a:p>
        </p:txBody>
      </p:sp>
      <p:sp>
        <p:nvSpPr>
          <p:cNvPr id="4" name="Footer Placeholder 3">
            <a:extLst>
              <a:ext uri="{FF2B5EF4-FFF2-40B4-BE49-F238E27FC236}">
                <a16:creationId xmlns:a16="http://schemas.microsoft.com/office/drawing/2014/main" id="{5EA71E4D-FD63-45CA-9843-F6D9D98818EF}"/>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5" name="Picture 2" descr="Inch Wide versus Mile Deep">
            <a:extLst>
              <a:ext uri="{FF2B5EF4-FFF2-40B4-BE49-F238E27FC236}">
                <a16:creationId xmlns:a16="http://schemas.microsoft.com/office/drawing/2014/main" id="{A2E2736F-D666-4130-8A47-CBC56ED4F7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86098" y="6386"/>
            <a:ext cx="3346670" cy="239258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CCCD234-6597-492E-890D-845FF9018B40}"/>
              </a:ext>
            </a:extLst>
          </p:cNvPr>
          <p:cNvSpPr txBox="1"/>
          <p:nvPr/>
        </p:nvSpPr>
        <p:spPr>
          <a:xfrm>
            <a:off x="1266092" y="2203938"/>
            <a:ext cx="854401" cy="200055"/>
          </a:xfrm>
          <a:prstGeom prst="rect">
            <a:avLst/>
          </a:prstGeom>
          <a:noFill/>
        </p:spPr>
        <p:txBody>
          <a:bodyPr wrap="none" lIns="0" tIns="0" rIns="0" bIns="0" rtlCol="0">
            <a:spAutoFit/>
          </a:bodyPr>
          <a:lstStyle/>
          <a:p>
            <a:r>
              <a:rPr lang="en-US" sz="1300" dirty="0"/>
              <a:t>Kubernetes</a:t>
            </a:r>
          </a:p>
        </p:txBody>
      </p:sp>
      <p:sp>
        <p:nvSpPr>
          <p:cNvPr id="7" name="TextBox 6">
            <a:extLst>
              <a:ext uri="{FF2B5EF4-FFF2-40B4-BE49-F238E27FC236}">
                <a16:creationId xmlns:a16="http://schemas.microsoft.com/office/drawing/2014/main" id="{97C4FEF7-4638-4FCD-9A3C-A578AE42AE2D}"/>
              </a:ext>
            </a:extLst>
          </p:cNvPr>
          <p:cNvSpPr txBox="1"/>
          <p:nvPr/>
        </p:nvSpPr>
        <p:spPr>
          <a:xfrm>
            <a:off x="2393691" y="1427249"/>
            <a:ext cx="807913" cy="200055"/>
          </a:xfrm>
          <a:prstGeom prst="rect">
            <a:avLst/>
          </a:prstGeom>
          <a:noFill/>
        </p:spPr>
        <p:txBody>
          <a:bodyPr wrap="none" lIns="0" tIns="0" rIns="0" bIns="0" rtlCol="0">
            <a:spAutoFit/>
          </a:bodyPr>
          <a:lstStyle/>
          <a:p>
            <a:r>
              <a:rPr lang="en-US" sz="1300" dirty="0"/>
              <a:t>Containers</a:t>
            </a:r>
          </a:p>
        </p:txBody>
      </p:sp>
      <p:sp>
        <p:nvSpPr>
          <p:cNvPr id="8" name="TextBox 7">
            <a:extLst>
              <a:ext uri="{FF2B5EF4-FFF2-40B4-BE49-F238E27FC236}">
                <a16:creationId xmlns:a16="http://schemas.microsoft.com/office/drawing/2014/main" id="{7A76C4ED-78C1-487E-874B-ED6BF3B19883}"/>
              </a:ext>
            </a:extLst>
          </p:cNvPr>
          <p:cNvSpPr txBox="1"/>
          <p:nvPr/>
        </p:nvSpPr>
        <p:spPr>
          <a:xfrm>
            <a:off x="2023815" y="878327"/>
            <a:ext cx="267702" cy="200055"/>
          </a:xfrm>
          <a:prstGeom prst="rect">
            <a:avLst/>
          </a:prstGeom>
          <a:noFill/>
        </p:spPr>
        <p:txBody>
          <a:bodyPr wrap="none" lIns="0" tIns="0" rIns="0" bIns="0" rtlCol="0">
            <a:spAutoFit/>
          </a:bodyPr>
          <a:lstStyle/>
          <a:p>
            <a:r>
              <a:rPr lang="en-US" sz="1300" dirty="0"/>
              <a:t>API</a:t>
            </a:r>
          </a:p>
        </p:txBody>
      </p:sp>
      <p:sp>
        <p:nvSpPr>
          <p:cNvPr id="9" name="TextBox 8">
            <a:extLst>
              <a:ext uri="{FF2B5EF4-FFF2-40B4-BE49-F238E27FC236}">
                <a16:creationId xmlns:a16="http://schemas.microsoft.com/office/drawing/2014/main" id="{5260DE37-B257-48F9-8A9D-BAD4FFD92138}"/>
              </a:ext>
            </a:extLst>
          </p:cNvPr>
          <p:cNvSpPr txBox="1"/>
          <p:nvPr/>
        </p:nvSpPr>
        <p:spPr>
          <a:xfrm>
            <a:off x="1723291" y="1327222"/>
            <a:ext cx="310767" cy="200055"/>
          </a:xfrm>
          <a:prstGeom prst="rect">
            <a:avLst/>
          </a:prstGeom>
          <a:noFill/>
        </p:spPr>
        <p:txBody>
          <a:bodyPr wrap="square" lIns="0" tIns="0" rIns="0" bIns="0" rtlCol="0">
            <a:spAutoFit/>
          </a:bodyPr>
          <a:lstStyle/>
          <a:p>
            <a:r>
              <a:rPr lang="en-US" sz="1300" dirty="0"/>
              <a:t>6R</a:t>
            </a:r>
          </a:p>
        </p:txBody>
      </p:sp>
      <p:sp>
        <p:nvSpPr>
          <p:cNvPr id="10" name="TextBox 9">
            <a:extLst>
              <a:ext uri="{FF2B5EF4-FFF2-40B4-BE49-F238E27FC236}">
                <a16:creationId xmlns:a16="http://schemas.microsoft.com/office/drawing/2014/main" id="{8D5BCBB1-D0CB-43ED-8315-3852B575E564}"/>
              </a:ext>
            </a:extLst>
          </p:cNvPr>
          <p:cNvSpPr txBox="1"/>
          <p:nvPr/>
        </p:nvSpPr>
        <p:spPr>
          <a:xfrm>
            <a:off x="1875692" y="2813538"/>
            <a:ext cx="370294" cy="200055"/>
          </a:xfrm>
          <a:prstGeom prst="rect">
            <a:avLst/>
          </a:prstGeom>
          <a:noFill/>
        </p:spPr>
        <p:txBody>
          <a:bodyPr wrap="none" lIns="0" tIns="0" rIns="0" bIns="0" rtlCol="0">
            <a:spAutoFit/>
          </a:bodyPr>
          <a:lstStyle/>
          <a:p>
            <a:r>
              <a:rPr lang="en-US" sz="1300" dirty="0"/>
              <a:t>Agile</a:t>
            </a:r>
          </a:p>
        </p:txBody>
      </p:sp>
      <p:sp>
        <p:nvSpPr>
          <p:cNvPr id="11" name="TextBox 10">
            <a:extLst>
              <a:ext uri="{FF2B5EF4-FFF2-40B4-BE49-F238E27FC236}">
                <a16:creationId xmlns:a16="http://schemas.microsoft.com/office/drawing/2014/main" id="{5432D699-346B-4281-93AE-DD99D9165CB6}"/>
              </a:ext>
            </a:extLst>
          </p:cNvPr>
          <p:cNvSpPr txBox="1"/>
          <p:nvPr/>
        </p:nvSpPr>
        <p:spPr>
          <a:xfrm>
            <a:off x="3209746" y="2072738"/>
            <a:ext cx="835165" cy="200055"/>
          </a:xfrm>
          <a:prstGeom prst="rect">
            <a:avLst/>
          </a:prstGeom>
          <a:noFill/>
        </p:spPr>
        <p:txBody>
          <a:bodyPr wrap="none" lIns="0" tIns="0" rIns="0" bIns="0" rtlCol="0">
            <a:spAutoFit/>
          </a:bodyPr>
          <a:lstStyle/>
          <a:p>
            <a:r>
              <a:rPr lang="en-US" sz="1300" dirty="0"/>
              <a:t>Decoupling</a:t>
            </a:r>
          </a:p>
        </p:txBody>
      </p:sp>
      <p:sp>
        <p:nvSpPr>
          <p:cNvPr id="12" name="TextBox 11">
            <a:extLst>
              <a:ext uri="{FF2B5EF4-FFF2-40B4-BE49-F238E27FC236}">
                <a16:creationId xmlns:a16="http://schemas.microsoft.com/office/drawing/2014/main" id="{9E2F20A3-16E4-4D51-9F2D-46E64F08DC39}"/>
              </a:ext>
            </a:extLst>
          </p:cNvPr>
          <p:cNvSpPr txBox="1"/>
          <p:nvPr/>
        </p:nvSpPr>
        <p:spPr>
          <a:xfrm>
            <a:off x="2365311" y="1972710"/>
            <a:ext cx="426399" cy="200055"/>
          </a:xfrm>
          <a:prstGeom prst="rect">
            <a:avLst/>
          </a:prstGeom>
          <a:noFill/>
        </p:spPr>
        <p:txBody>
          <a:bodyPr wrap="none" lIns="0" tIns="0" rIns="0" bIns="0" rtlCol="0">
            <a:spAutoFit/>
          </a:bodyPr>
          <a:lstStyle/>
          <a:p>
            <a:r>
              <a:rPr lang="en-US" sz="1300" dirty="0"/>
              <a:t>Kafka</a:t>
            </a:r>
          </a:p>
        </p:txBody>
      </p:sp>
      <p:sp>
        <p:nvSpPr>
          <p:cNvPr id="13" name="TextBox 12">
            <a:extLst>
              <a:ext uri="{FF2B5EF4-FFF2-40B4-BE49-F238E27FC236}">
                <a16:creationId xmlns:a16="http://schemas.microsoft.com/office/drawing/2014/main" id="{31E4A678-3B5E-4C67-B84C-DBC46901D03B}"/>
              </a:ext>
            </a:extLst>
          </p:cNvPr>
          <p:cNvSpPr txBox="1"/>
          <p:nvPr/>
        </p:nvSpPr>
        <p:spPr>
          <a:xfrm>
            <a:off x="4247391" y="3981938"/>
            <a:ext cx="649217" cy="200055"/>
          </a:xfrm>
          <a:prstGeom prst="rect">
            <a:avLst/>
          </a:prstGeom>
          <a:noFill/>
        </p:spPr>
        <p:txBody>
          <a:bodyPr wrap="none" lIns="0" tIns="0" rIns="0" bIns="0" rtlCol="0">
            <a:spAutoFit/>
          </a:bodyPr>
          <a:lstStyle/>
          <a:p>
            <a:r>
              <a:rPr lang="en-US" sz="1300" dirty="0"/>
              <a:t>Reactive</a:t>
            </a:r>
          </a:p>
        </p:txBody>
      </p:sp>
      <p:sp>
        <p:nvSpPr>
          <p:cNvPr id="14" name="TextBox 13">
            <a:extLst>
              <a:ext uri="{FF2B5EF4-FFF2-40B4-BE49-F238E27FC236}">
                <a16:creationId xmlns:a16="http://schemas.microsoft.com/office/drawing/2014/main" id="{7E265835-8FFF-4B5F-95B5-D00E5D2CBD55}"/>
              </a:ext>
            </a:extLst>
          </p:cNvPr>
          <p:cNvSpPr txBox="1"/>
          <p:nvPr/>
        </p:nvSpPr>
        <p:spPr>
          <a:xfrm>
            <a:off x="3010886" y="2997962"/>
            <a:ext cx="1021113" cy="200055"/>
          </a:xfrm>
          <a:prstGeom prst="rect">
            <a:avLst/>
          </a:prstGeom>
          <a:noFill/>
        </p:spPr>
        <p:txBody>
          <a:bodyPr wrap="none" lIns="0" tIns="0" rIns="0" bIns="0" rtlCol="0">
            <a:spAutoFit/>
          </a:bodyPr>
          <a:lstStyle/>
          <a:p>
            <a:r>
              <a:rPr lang="en-US" sz="1300" dirty="0"/>
              <a:t>Microservices</a:t>
            </a:r>
          </a:p>
        </p:txBody>
      </p:sp>
      <p:sp>
        <p:nvSpPr>
          <p:cNvPr id="15" name="TextBox 14">
            <a:extLst>
              <a:ext uri="{FF2B5EF4-FFF2-40B4-BE49-F238E27FC236}">
                <a16:creationId xmlns:a16="http://schemas.microsoft.com/office/drawing/2014/main" id="{F59E354C-43EC-4316-9394-DC974CA8147C}"/>
              </a:ext>
            </a:extLst>
          </p:cNvPr>
          <p:cNvSpPr txBox="1"/>
          <p:nvPr/>
        </p:nvSpPr>
        <p:spPr>
          <a:xfrm>
            <a:off x="2505786" y="3885817"/>
            <a:ext cx="480901" cy="200055"/>
          </a:xfrm>
          <a:prstGeom prst="rect">
            <a:avLst/>
          </a:prstGeom>
          <a:noFill/>
        </p:spPr>
        <p:txBody>
          <a:bodyPr wrap="none" lIns="0" tIns="0" rIns="0" bIns="0" rtlCol="0">
            <a:spAutoFit/>
          </a:bodyPr>
          <a:lstStyle/>
          <a:p>
            <a:r>
              <a:rPr lang="en-US" sz="1300" dirty="0"/>
              <a:t>CQRS</a:t>
            </a:r>
          </a:p>
        </p:txBody>
      </p:sp>
      <p:sp>
        <p:nvSpPr>
          <p:cNvPr id="16" name="TextBox 15">
            <a:extLst>
              <a:ext uri="{FF2B5EF4-FFF2-40B4-BE49-F238E27FC236}">
                <a16:creationId xmlns:a16="http://schemas.microsoft.com/office/drawing/2014/main" id="{300B128D-09E0-4DF8-9F72-FC29A6A0A140}"/>
              </a:ext>
            </a:extLst>
          </p:cNvPr>
          <p:cNvSpPr txBox="1"/>
          <p:nvPr/>
        </p:nvSpPr>
        <p:spPr>
          <a:xfrm>
            <a:off x="5341815" y="2661138"/>
            <a:ext cx="602729" cy="200055"/>
          </a:xfrm>
          <a:prstGeom prst="rect">
            <a:avLst/>
          </a:prstGeom>
          <a:noFill/>
        </p:spPr>
        <p:txBody>
          <a:bodyPr wrap="none" lIns="0" tIns="0" rIns="0" bIns="0" rtlCol="0">
            <a:spAutoFit/>
          </a:bodyPr>
          <a:lstStyle/>
          <a:p>
            <a:r>
              <a:rPr lang="en-US" sz="1300" dirty="0"/>
              <a:t>DevOps</a:t>
            </a:r>
          </a:p>
        </p:txBody>
      </p:sp>
      <p:sp>
        <p:nvSpPr>
          <p:cNvPr id="17" name="TextBox 16">
            <a:extLst>
              <a:ext uri="{FF2B5EF4-FFF2-40B4-BE49-F238E27FC236}">
                <a16:creationId xmlns:a16="http://schemas.microsoft.com/office/drawing/2014/main" id="{66ECEFB5-2051-48FF-927F-577FC134D145}"/>
              </a:ext>
            </a:extLst>
          </p:cNvPr>
          <p:cNvSpPr txBox="1"/>
          <p:nvPr/>
        </p:nvSpPr>
        <p:spPr>
          <a:xfrm>
            <a:off x="4388741" y="3078006"/>
            <a:ext cx="1003480" cy="200055"/>
          </a:xfrm>
          <a:prstGeom prst="rect">
            <a:avLst/>
          </a:prstGeom>
          <a:noFill/>
        </p:spPr>
        <p:txBody>
          <a:bodyPr wrap="none" lIns="0" tIns="0" rIns="0" bIns="0" rtlCol="0">
            <a:spAutoFit/>
          </a:bodyPr>
          <a:lstStyle/>
          <a:p>
            <a:r>
              <a:rPr lang="en-US" sz="1300" dirty="0"/>
              <a:t>Infra as Code</a:t>
            </a:r>
          </a:p>
        </p:txBody>
      </p:sp>
      <p:sp>
        <p:nvSpPr>
          <p:cNvPr id="18" name="TextBox 17">
            <a:extLst>
              <a:ext uri="{FF2B5EF4-FFF2-40B4-BE49-F238E27FC236}">
                <a16:creationId xmlns:a16="http://schemas.microsoft.com/office/drawing/2014/main" id="{90D713B1-452B-48F3-9020-3821C828108F}"/>
              </a:ext>
            </a:extLst>
          </p:cNvPr>
          <p:cNvSpPr txBox="1"/>
          <p:nvPr/>
        </p:nvSpPr>
        <p:spPr>
          <a:xfrm>
            <a:off x="5877219" y="3447064"/>
            <a:ext cx="844783" cy="200055"/>
          </a:xfrm>
          <a:prstGeom prst="rect">
            <a:avLst/>
          </a:prstGeom>
          <a:noFill/>
        </p:spPr>
        <p:txBody>
          <a:bodyPr wrap="none" lIns="0" tIns="0" rIns="0" bIns="0" rtlCol="0">
            <a:spAutoFit/>
          </a:bodyPr>
          <a:lstStyle/>
          <a:p>
            <a:r>
              <a:rPr lang="en-US" sz="1300" dirty="0"/>
              <a:t>Automation</a:t>
            </a:r>
          </a:p>
        </p:txBody>
      </p:sp>
      <p:sp>
        <p:nvSpPr>
          <p:cNvPr id="19" name="TextBox 18">
            <a:extLst>
              <a:ext uri="{FF2B5EF4-FFF2-40B4-BE49-F238E27FC236}">
                <a16:creationId xmlns:a16="http://schemas.microsoft.com/office/drawing/2014/main" id="{F13F65D7-BCA3-418D-B8B6-9BD6CD88CC67}"/>
              </a:ext>
            </a:extLst>
          </p:cNvPr>
          <p:cNvSpPr txBox="1"/>
          <p:nvPr/>
        </p:nvSpPr>
        <p:spPr>
          <a:xfrm>
            <a:off x="3572738" y="3558160"/>
            <a:ext cx="918521" cy="200055"/>
          </a:xfrm>
          <a:prstGeom prst="rect">
            <a:avLst/>
          </a:prstGeom>
          <a:noFill/>
        </p:spPr>
        <p:txBody>
          <a:bodyPr wrap="none" lIns="0" tIns="0" rIns="0" bIns="0" rtlCol="0">
            <a:spAutoFit/>
          </a:bodyPr>
          <a:lstStyle/>
          <a:p>
            <a:r>
              <a:rPr lang="en-US" sz="1300" dirty="0"/>
              <a:t>Pay per Use</a:t>
            </a:r>
          </a:p>
        </p:txBody>
      </p:sp>
      <p:sp>
        <p:nvSpPr>
          <p:cNvPr id="20" name="TextBox 19">
            <a:extLst>
              <a:ext uri="{FF2B5EF4-FFF2-40B4-BE49-F238E27FC236}">
                <a16:creationId xmlns:a16="http://schemas.microsoft.com/office/drawing/2014/main" id="{DBBB8B7D-115C-4735-9B97-D6FA50C93BB1}"/>
              </a:ext>
            </a:extLst>
          </p:cNvPr>
          <p:cNvSpPr txBox="1"/>
          <p:nvPr/>
        </p:nvSpPr>
        <p:spPr>
          <a:xfrm>
            <a:off x="6412623" y="4232990"/>
            <a:ext cx="1606209" cy="200055"/>
          </a:xfrm>
          <a:prstGeom prst="rect">
            <a:avLst/>
          </a:prstGeom>
          <a:noFill/>
        </p:spPr>
        <p:txBody>
          <a:bodyPr wrap="none" lIns="0" tIns="0" rIns="0" bIns="0" rtlCol="0">
            <a:spAutoFit/>
          </a:bodyPr>
          <a:lstStyle/>
          <a:p>
            <a:r>
              <a:rPr lang="en-US" sz="1300" dirty="0"/>
              <a:t>Dependency Injection</a:t>
            </a:r>
          </a:p>
        </p:txBody>
      </p:sp>
      <p:sp>
        <p:nvSpPr>
          <p:cNvPr id="21" name="TextBox 20">
            <a:extLst>
              <a:ext uri="{FF2B5EF4-FFF2-40B4-BE49-F238E27FC236}">
                <a16:creationId xmlns:a16="http://schemas.microsoft.com/office/drawing/2014/main" id="{F9D58BA7-99DB-4F89-B70E-376A36239605}"/>
              </a:ext>
            </a:extLst>
          </p:cNvPr>
          <p:cNvSpPr txBox="1"/>
          <p:nvPr/>
        </p:nvSpPr>
        <p:spPr>
          <a:xfrm>
            <a:off x="6680325" y="4625953"/>
            <a:ext cx="565861" cy="200055"/>
          </a:xfrm>
          <a:prstGeom prst="rect">
            <a:avLst/>
          </a:prstGeom>
          <a:noFill/>
        </p:spPr>
        <p:txBody>
          <a:bodyPr wrap="none" lIns="0" tIns="0" rIns="0" bIns="0" rtlCol="0">
            <a:spAutoFit/>
          </a:bodyPr>
          <a:lstStyle/>
          <a:p>
            <a:r>
              <a:rPr lang="en-US" sz="1300" dirty="0"/>
              <a:t>Sidecar</a:t>
            </a:r>
          </a:p>
        </p:txBody>
      </p:sp>
      <p:sp>
        <p:nvSpPr>
          <p:cNvPr id="22" name="TextBox 21">
            <a:extLst>
              <a:ext uri="{FF2B5EF4-FFF2-40B4-BE49-F238E27FC236}">
                <a16:creationId xmlns:a16="http://schemas.microsoft.com/office/drawing/2014/main" id="{96E85FAA-0D54-4632-BE1F-459F5E20246A}"/>
              </a:ext>
            </a:extLst>
          </p:cNvPr>
          <p:cNvSpPr txBox="1"/>
          <p:nvPr/>
        </p:nvSpPr>
        <p:spPr>
          <a:xfrm>
            <a:off x="337255" y="1327221"/>
            <a:ext cx="788677" cy="200055"/>
          </a:xfrm>
          <a:prstGeom prst="rect">
            <a:avLst/>
          </a:prstGeom>
          <a:noFill/>
        </p:spPr>
        <p:txBody>
          <a:bodyPr wrap="none" lIns="0" tIns="0" rIns="0" bIns="0" rtlCol="0">
            <a:spAutoFit/>
          </a:bodyPr>
          <a:lstStyle/>
          <a:p>
            <a:r>
              <a:rPr lang="en-US" sz="1300" dirty="0"/>
              <a:t>Serverless</a:t>
            </a:r>
          </a:p>
        </p:txBody>
      </p:sp>
      <p:sp>
        <p:nvSpPr>
          <p:cNvPr id="23" name="TextBox 22">
            <a:extLst>
              <a:ext uri="{FF2B5EF4-FFF2-40B4-BE49-F238E27FC236}">
                <a16:creationId xmlns:a16="http://schemas.microsoft.com/office/drawing/2014/main" id="{CDE6679C-163C-41EC-AB77-D553FBB1CA1C}"/>
              </a:ext>
            </a:extLst>
          </p:cNvPr>
          <p:cNvSpPr txBox="1"/>
          <p:nvPr/>
        </p:nvSpPr>
        <p:spPr>
          <a:xfrm>
            <a:off x="1202088" y="1746738"/>
            <a:ext cx="537006" cy="200055"/>
          </a:xfrm>
          <a:prstGeom prst="rect">
            <a:avLst/>
          </a:prstGeom>
          <a:noFill/>
        </p:spPr>
        <p:txBody>
          <a:bodyPr wrap="none" lIns="0" tIns="0" rIns="0" bIns="0" rtlCol="0">
            <a:spAutoFit/>
          </a:bodyPr>
          <a:lstStyle/>
          <a:p>
            <a:r>
              <a:rPr lang="en-US" sz="1300" dirty="0"/>
              <a:t>TCP/IP</a:t>
            </a:r>
          </a:p>
        </p:txBody>
      </p:sp>
      <p:sp>
        <p:nvSpPr>
          <p:cNvPr id="24" name="TextBox 23">
            <a:extLst>
              <a:ext uri="{FF2B5EF4-FFF2-40B4-BE49-F238E27FC236}">
                <a16:creationId xmlns:a16="http://schemas.microsoft.com/office/drawing/2014/main" id="{FC0017A7-7731-4329-80C0-597B48000F78}"/>
              </a:ext>
            </a:extLst>
          </p:cNvPr>
          <p:cNvSpPr txBox="1"/>
          <p:nvPr/>
        </p:nvSpPr>
        <p:spPr>
          <a:xfrm>
            <a:off x="471106" y="1855141"/>
            <a:ext cx="436017" cy="200055"/>
          </a:xfrm>
          <a:prstGeom prst="rect">
            <a:avLst/>
          </a:prstGeom>
          <a:noFill/>
        </p:spPr>
        <p:txBody>
          <a:bodyPr wrap="none" lIns="0" tIns="0" rIns="0" bIns="0" rtlCol="0">
            <a:spAutoFit/>
          </a:bodyPr>
          <a:lstStyle/>
          <a:p>
            <a:r>
              <a:rPr lang="en-US" sz="1300" dirty="0"/>
              <a:t>HTTP</a:t>
            </a:r>
          </a:p>
        </p:txBody>
      </p:sp>
      <p:sp>
        <p:nvSpPr>
          <p:cNvPr id="25" name="TextBox 24">
            <a:extLst>
              <a:ext uri="{FF2B5EF4-FFF2-40B4-BE49-F238E27FC236}">
                <a16:creationId xmlns:a16="http://schemas.microsoft.com/office/drawing/2014/main" id="{481FEFF6-AFA7-4A1B-8B8B-2C7E958D4BE8}"/>
              </a:ext>
            </a:extLst>
          </p:cNvPr>
          <p:cNvSpPr txBox="1"/>
          <p:nvPr/>
        </p:nvSpPr>
        <p:spPr>
          <a:xfrm>
            <a:off x="459861" y="2761165"/>
            <a:ext cx="480901" cy="200055"/>
          </a:xfrm>
          <a:prstGeom prst="rect">
            <a:avLst/>
          </a:prstGeom>
          <a:noFill/>
        </p:spPr>
        <p:txBody>
          <a:bodyPr wrap="none" lIns="0" tIns="0" rIns="0" bIns="0" rtlCol="0">
            <a:spAutoFit/>
          </a:bodyPr>
          <a:lstStyle/>
          <a:p>
            <a:r>
              <a:rPr lang="en-US" sz="1300" dirty="0"/>
              <a:t>GDPR</a:t>
            </a:r>
          </a:p>
        </p:txBody>
      </p:sp>
      <p:sp>
        <p:nvSpPr>
          <p:cNvPr id="26" name="TextBox 25">
            <a:extLst>
              <a:ext uri="{FF2B5EF4-FFF2-40B4-BE49-F238E27FC236}">
                <a16:creationId xmlns:a16="http://schemas.microsoft.com/office/drawing/2014/main" id="{7FB91A2F-18F0-439B-898D-1DE9553610BC}"/>
              </a:ext>
            </a:extLst>
          </p:cNvPr>
          <p:cNvSpPr txBox="1"/>
          <p:nvPr/>
        </p:nvSpPr>
        <p:spPr>
          <a:xfrm>
            <a:off x="1180802" y="3293850"/>
            <a:ext cx="1569340" cy="200055"/>
          </a:xfrm>
          <a:prstGeom prst="rect">
            <a:avLst/>
          </a:prstGeom>
          <a:noFill/>
        </p:spPr>
        <p:txBody>
          <a:bodyPr wrap="none" lIns="0" tIns="0" rIns="0" bIns="0" rtlCol="0">
            <a:spAutoFit/>
          </a:bodyPr>
          <a:lstStyle/>
          <a:p>
            <a:r>
              <a:rPr lang="en-US" sz="1300" dirty="0"/>
              <a:t>Multimodal Database</a:t>
            </a:r>
          </a:p>
        </p:txBody>
      </p:sp>
      <p:sp>
        <p:nvSpPr>
          <p:cNvPr id="27" name="TextBox 26">
            <a:extLst>
              <a:ext uri="{FF2B5EF4-FFF2-40B4-BE49-F238E27FC236}">
                <a16:creationId xmlns:a16="http://schemas.microsoft.com/office/drawing/2014/main" id="{8A02EFD1-8BC8-4910-B6E2-708EE2F5CDEE}"/>
              </a:ext>
            </a:extLst>
          </p:cNvPr>
          <p:cNvSpPr txBox="1"/>
          <p:nvPr/>
        </p:nvSpPr>
        <p:spPr>
          <a:xfrm>
            <a:off x="1723291" y="4528551"/>
            <a:ext cx="657231" cy="200055"/>
          </a:xfrm>
          <a:prstGeom prst="rect">
            <a:avLst/>
          </a:prstGeom>
          <a:noFill/>
        </p:spPr>
        <p:txBody>
          <a:bodyPr wrap="none" lIns="0" tIns="0" rIns="0" bIns="0" rtlCol="0">
            <a:spAutoFit/>
          </a:bodyPr>
          <a:lstStyle/>
          <a:p>
            <a:r>
              <a:rPr lang="en-US" sz="1300" dirty="0"/>
              <a:t>Elasticity</a:t>
            </a:r>
          </a:p>
        </p:txBody>
      </p:sp>
      <p:sp>
        <p:nvSpPr>
          <p:cNvPr id="28" name="TextBox 27">
            <a:extLst>
              <a:ext uri="{FF2B5EF4-FFF2-40B4-BE49-F238E27FC236}">
                <a16:creationId xmlns:a16="http://schemas.microsoft.com/office/drawing/2014/main" id="{09863D17-EE3A-41FE-8B69-5EFC62CE0A28}"/>
              </a:ext>
            </a:extLst>
          </p:cNvPr>
          <p:cNvSpPr txBox="1"/>
          <p:nvPr/>
        </p:nvSpPr>
        <p:spPr>
          <a:xfrm>
            <a:off x="1774305" y="3580232"/>
            <a:ext cx="631583" cy="200055"/>
          </a:xfrm>
          <a:prstGeom prst="rect">
            <a:avLst/>
          </a:prstGeom>
          <a:noFill/>
        </p:spPr>
        <p:txBody>
          <a:bodyPr wrap="none" lIns="0" tIns="0" rIns="0" bIns="0" rtlCol="0">
            <a:spAutoFit/>
          </a:bodyPr>
          <a:lstStyle/>
          <a:p>
            <a:r>
              <a:rPr lang="en-US" sz="1300" dirty="0"/>
              <a:t>Monolith</a:t>
            </a:r>
          </a:p>
        </p:txBody>
      </p:sp>
      <p:sp>
        <p:nvSpPr>
          <p:cNvPr id="29" name="TextBox 28">
            <a:extLst>
              <a:ext uri="{FF2B5EF4-FFF2-40B4-BE49-F238E27FC236}">
                <a16:creationId xmlns:a16="http://schemas.microsoft.com/office/drawing/2014/main" id="{AC728E36-443D-4C32-84F5-39EE72C4FE97}"/>
              </a:ext>
            </a:extLst>
          </p:cNvPr>
          <p:cNvSpPr txBox="1"/>
          <p:nvPr/>
        </p:nvSpPr>
        <p:spPr>
          <a:xfrm>
            <a:off x="4964092" y="4587132"/>
            <a:ext cx="546625" cy="200055"/>
          </a:xfrm>
          <a:prstGeom prst="rect">
            <a:avLst/>
          </a:prstGeom>
          <a:noFill/>
        </p:spPr>
        <p:txBody>
          <a:bodyPr wrap="none" lIns="0" tIns="0" rIns="0" bIns="0" rtlCol="0">
            <a:spAutoFit/>
          </a:bodyPr>
          <a:lstStyle/>
          <a:p>
            <a:r>
              <a:rPr lang="en-US" sz="1300" dirty="0"/>
              <a:t>NoSQL</a:t>
            </a:r>
          </a:p>
        </p:txBody>
      </p:sp>
      <p:sp>
        <p:nvSpPr>
          <p:cNvPr id="30" name="TextBox 29">
            <a:extLst>
              <a:ext uri="{FF2B5EF4-FFF2-40B4-BE49-F238E27FC236}">
                <a16:creationId xmlns:a16="http://schemas.microsoft.com/office/drawing/2014/main" id="{E96D7313-B610-40BE-AA4B-232F2E893B3C}"/>
              </a:ext>
            </a:extLst>
          </p:cNvPr>
          <p:cNvSpPr txBox="1"/>
          <p:nvPr/>
        </p:nvSpPr>
        <p:spPr>
          <a:xfrm>
            <a:off x="6867135" y="2861504"/>
            <a:ext cx="1048364" cy="200055"/>
          </a:xfrm>
          <a:prstGeom prst="rect">
            <a:avLst/>
          </a:prstGeom>
          <a:noFill/>
        </p:spPr>
        <p:txBody>
          <a:bodyPr wrap="none" lIns="0" tIns="0" rIns="0" bIns="0" rtlCol="0">
            <a:spAutoFit/>
          </a:bodyPr>
          <a:lstStyle/>
          <a:p>
            <a:r>
              <a:rPr lang="en-US" sz="1300" dirty="0"/>
              <a:t>Encapsulation</a:t>
            </a:r>
          </a:p>
        </p:txBody>
      </p:sp>
      <p:sp>
        <p:nvSpPr>
          <p:cNvPr id="31" name="TextBox 30">
            <a:extLst>
              <a:ext uri="{FF2B5EF4-FFF2-40B4-BE49-F238E27FC236}">
                <a16:creationId xmlns:a16="http://schemas.microsoft.com/office/drawing/2014/main" id="{D548C63E-CA2C-4BF2-855F-E9BCD83BEC0E}"/>
              </a:ext>
            </a:extLst>
          </p:cNvPr>
          <p:cNvSpPr txBox="1"/>
          <p:nvPr/>
        </p:nvSpPr>
        <p:spPr>
          <a:xfrm>
            <a:off x="334606" y="3616225"/>
            <a:ext cx="867482" cy="200055"/>
          </a:xfrm>
          <a:prstGeom prst="rect">
            <a:avLst/>
          </a:prstGeom>
          <a:noFill/>
        </p:spPr>
        <p:txBody>
          <a:bodyPr wrap="none" lIns="0" tIns="0" rIns="0" bIns="0" rtlCol="0">
            <a:spAutoFit/>
          </a:bodyPr>
          <a:lstStyle/>
          <a:p>
            <a:r>
              <a:rPr lang="en-US" sz="1300" dirty="0"/>
              <a:t>Transaction</a:t>
            </a:r>
          </a:p>
        </p:txBody>
      </p:sp>
      <p:sp>
        <p:nvSpPr>
          <p:cNvPr id="32" name="TextBox 31">
            <a:extLst>
              <a:ext uri="{FF2B5EF4-FFF2-40B4-BE49-F238E27FC236}">
                <a16:creationId xmlns:a16="http://schemas.microsoft.com/office/drawing/2014/main" id="{73D5726E-9D45-4F55-91DF-29AB2C33E0EB}"/>
              </a:ext>
            </a:extLst>
          </p:cNvPr>
          <p:cNvSpPr txBox="1"/>
          <p:nvPr/>
        </p:nvSpPr>
        <p:spPr>
          <a:xfrm>
            <a:off x="3019702" y="4433045"/>
            <a:ext cx="1106072" cy="200055"/>
          </a:xfrm>
          <a:prstGeom prst="rect">
            <a:avLst/>
          </a:prstGeom>
          <a:noFill/>
        </p:spPr>
        <p:txBody>
          <a:bodyPr wrap="none" lIns="0" tIns="0" rIns="0" bIns="0" rtlCol="0">
            <a:spAutoFit/>
          </a:bodyPr>
          <a:lstStyle/>
          <a:p>
            <a:r>
              <a:rPr lang="en-US" sz="1300" dirty="0"/>
              <a:t>[reverse] proxy</a:t>
            </a:r>
          </a:p>
        </p:txBody>
      </p:sp>
      <p:sp>
        <p:nvSpPr>
          <p:cNvPr id="33" name="TextBox 32">
            <a:extLst>
              <a:ext uri="{FF2B5EF4-FFF2-40B4-BE49-F238E27FC236}">
                <a16:creationId xmlns:a16="http://schemas.microsoft.com/office/drawing/2014/main" id="{5547874D-8D82-4047-9612-358F872A3EAC}"/>
              </a:ext>
            </a:extLst>
          </p:cNvPr>
          <p:cNvSpPr txBox="1"/>
          <p:nvPr/>
        </p:nvSpPr>
        <p:spPr>
          <a:xfrm>
            <a:off x="3075895" y="909569"/>
            <a:ext cx="1383392" cy="200055"/>
          </a:xfrm>
          <a:prstGeom prst="rect">
            <a:avLst/>
          </a:prstGeom>
          <a:noFill/>
        </p:spPr>
        <p:txBody>
          <a:bodyPr wrap="none" lIns="0" tIns="0" rIns="0" bIns="0" rtlCol="0">
            <a:spAutoFit/>
          </a:bodyPr>
          <a:lstStyle/>
          <a:p>
            <a:r>
              <a:rPr lang="en-US" sz="1300" strike="sngStrike" dirty="0"/>
              <a:t>Project</a:t>
            </a:r>
            <a:r>
              <a:rPr lang="en-US" sz="1300" dirty="0"/>
              <a:t> =&gt; Product</a:t>
            </a:r>
          </a:p>
        </p:txBody>
      </p:sp>
      <p:sp>
        <p:nvSpPr>
          <p:cNvPr id="34" name="TextBox 33">
            <a:extLst>
              <a:ext uri="{FF2B5EF4-FFF2-40B4-BE49-F238E27FC236}">
                <a16:creationId xmlns:a16="http://schemas.microsoft.com/office/drawing/2014/main" id="{29D98809-8821-4894-9D35-1BD7FF616121}"/>
              </a:ext>
            </a:extLst>
          </p:cNvPr>
          <p:cNvSpPr txBox="1"/>
          <p:nvPr/>
        </p:nvSpPr>
        <p:spPr>
          <a:xfrm>
            <a:off x="3080115" y="2624628"/>
            <a:ext cx="1883977" cy="200055"/>
          </a:xfrm>
          <a:prstGeom prst="rect">
            <a:avLst/>
          </a:prstGeom>
          <a:noFill/>
        </p:spPr>
        <p:txBody>
          <a:bodyPr wrap="none" lIns="0" tIns="0" rIns="0" bIns="0" rtlCol="0">
            <a:spAutoFit/>
          </a:bodyPr>
          <a:lstStyle/>
          <a:p>
            <a:r>
              <a:rPr lang="en-US" sz="1300" dirty="0"/>
              <a:t>Event Driven Architecture</a:t>
            </a:r>
          </a:p>
        </p:txBody>
      </p:sp>
      <p:sp>
        <p:nvSpPr>
          <p:cNvPr id="35" name="TextBox 34">
            <a:extLst>
              <a:ext uri="{FF2B5EF4-FFF2-40B4-BE49-F238E27FC236}">
                <a16:creationId xmlns:a16="http://schemas.microsoft.com/office/drawing/2014/main" id="{FCE7BFE1-F4D5-4F6D-A3BE-85C1568A211A}"/>
              </a:ext>
            </a:extLst>
          </p:cNvPr>
          <p:cNvSpPr txBox="1"/>
          <p:nvPr/>
        </p:nvSpPr>
        <p:spPr>
          <a:xfrm>
            <a:off x="3527264" y="1667428"/>
            <a:ext cx="444032" cy="200055"/>
          </a:xfrm>
          <a:prstGeom prst="rect">
            <a:avLst/>
          </a:prstGeom>
          <a:noFill/>
        </p:spPr>
        <p:txBody>
          <a:bodyPr wrap="none" lIns="0" tIns="0" rIns="0" bIns="0" rtlCol="0">
            <a:spAutoFit/>
          </a:bodyPr>
          <a:lstStyle/>
          <a:p>
            <a:r>
              <a:rPr lang="en-US" sz="1300" dirty="0"/>
              <a:t>REST</a:t>
            </a:r>
          </a:p>
        </p:txBody>
      </p:sp>
      <p:sp>
        <p:nvSpPr>
          <p:cNvPr id="36" name="TextBox 35">
            <a:extLst>
              <a:ext uri="{FF2B5EF4-FFF2-40B4-BE49-F238E27FC236}">
                <a16:creationId xmlns:a16="http://schemas.microsoft.com/office/drawing/2014/main" id="{263D8426-B2FD-46B7-84D0-2E1BF8D4795D}"/>
              </a:ext>
            </a:extLst>
          </p:cNvPr>
          <p:cNvSpPr txBox="1"/>
          <p:nvPr/>
        </p:nvSpPr>
        <p:spPr>
          <a:xfrm>
            <a:off x="4735228" y="1600453"/>
            <a:ext cx="436017" cy="200055"/>
          </a:xfrm>
          <a:prstGeom prst="rect">
            <a:avLst/>
          </a:prstGeom>
          <a:noFill/>
        </p:spPr>
        <p:txBody>
          <a:bodyPr wrap="none" lIns="0" tIns="0" rIns="0" bIns="0" rtlCol="0">
            <a:spAutoFit/>
          </a:bodyPr>
          <a:lstStyle/>
          <a:p>
            <a:r>
              <a:rPr lang="en-US" sz="1300" dirty="0"/>
              <a:t>Cloud</a:t>
            </a:r>
          </a:p>
        </p:txBody>
      </p:sp>
      <p:sp>
        <p:nvSpPr>
          <p:cNvPr id="37" name="TextBox 36">
            <a:extLst>
              <a:ext uri="{FF2B5EF4-FFF2-40B4-BE49-F238E27FC236}">
                <a16:creationId xmlns:a16="http://schemas.microsoft.com/office/drawing/2014/main" id="{E46AB708-7501-49E4-BEA9-0EA415790FA4}"/>
              </a:ext>
            </a:extLst>
          </p:cNvPr>
          <p:cNvSpPr txBox="1"/>
          <p:nvPr/>
        </p:nvSpPr>
        <p:spPr>
          <a:xfrm>
            <a:off x="4804040" y="2052419"/>
            <a:ext cx="714939" cy="200055"/>
          </a:xfrm>
          <a:prstGeom prst="rect">
            <a:avLst/>
          </a:prstGeom>
          <a:noFill/>
        </p:spPr>
        <p:txBody>
          <a:bodyPr wrap="none" lIns="0" tIns="0" rIns="0" bIns="0" rtlCol="0">
            <a:spAutoFit/>
          </a:bodyPr>
          <a:lstStyle/>
          <a:p>
            <a:r>
              <a:rPr lang="en-US" sz="1300" dirty="0"/>
              <a:t>Notebook</a:t>
            </a:r>
          </a:p>
        </p:txBody>
      </p:sp>
      <p:sp>
        <p:nvSpPr>
          <p:cNvPr id="38" name="TextBox 37">
            <a:extLst>
              <a:ext uri="{FF2B5EF4-FFF2-40B4-BE49-F238E27FC236}">
                <a16:creationId xmlns:a16="http://schemas.microsoft.com/office/drawing/2014/main" id="{1496AC57-8160-4503-98CD-583C4F98A214}"/>
              </a:ext>
            </a:extLst>
          </p:cNvPr>
          <p:cNvSpPr txBox="1"/>
          <p:nvPr/>
        </p:nvSpPr>
        <p:spPr>
          <a:xfrm>
            <a:off x="6678496" y="3763904"/>
            <a:ext cx="1131720" cy="200055"/>
          </a:xfrm>
          <a:prstGeom prst="rect">
            <a:avLst/>
          </a:prstGeom>
          <a:noFill/>
        </p:spPr>
        <p:txBody>
          <a:bodyPr wrap="none" lIns="0" tIns="0" rIns="0" bIns="0" rtlCol="0">
            <a:spAutoFit/>
          </a:bodyPr>
          <a:lstStyle/>
          <a:p>
            <a:r>
              <a:rPr lang="en-US" sz="1300" dirty="0"/>
              <a:t>Event Sourcing</a:t>
            </a:r>
          </a:p>
        </p:txBody>
      </p:sp>
      <p:sp>
        <p:nvSpPr>
          <p:cNvPr id="39" name="TextBox 38">
            <a:extLst>
              <a:ext uri="{FF2B5EF4-FFF2-40B4-BE49-F238E27FC236}">
                <a16:creationId xmlns:a16="http://schemas.microsoft.com/office/drawing/2014/main" id="{D97B000C-611E-4AFE-BD2D-A2EF0E6BC241}"/>
              </a:ext>
            </a:extLst>
          </p:cNvPr>
          <p:cNvSpPr txBox="1"/>
          <p:nvPr/>
        </p:nvSpPr>
        <p:spPr>
          <a:xfrm>
            <a:off x="768347" y="4070609"/>
            <a:ext cx="453650" cy="200055"/>
          </a:xfrm>
          <a:prstGeom prst="rect">
            <a:avLst/>
          </a:prstGeom>
          <a:noFill/>
        </p:spPr>
        <p:txBody>
          <a:bodyPr wrap="none" lIns="0" tIns="0" rIns="0" bIns="0" rtlCol="0">
            <a:spAutoFit/>
          </a:bodyPr>
          <a:lstStyle/>
          <a:p>
            <a:r>
              <a:rPr lang="en-US" sz="1300" dirty="0"/>
              <a:t>CI/CD</a:t>
            </a:r>
          </a:p>
        </p:txBody>
      </p:sp>
      <p:sp>
        <p:nvSpPr>
          <p:cNvPr id="40" name="TextBox 39">
            <a:extLst>
              <a:ext uri="{FF2B5EF4-FFF2-40B4-BE49-F238E27FC236}">
                <a16:creationId xmlns:a16="http://schemas.microsoft.com/office/drawing/2014/main" id="{00008513-E1BA-40BF-AF51-A39482243441}"/>
              </a:ext>
            </a:extLst>
          </p:cNvPr>
          <p:cNvSpPr txBox="1"/>
          <p:nvPr/>
        </p:nvSpPr>
        <p:spPr>
          <a:xfrm>
            <a:off x="4597496" y="432819"/>
            <a:ext cx="333425" cy="200055"/>
          </a:xfrm>
          <a:prstGeom prst="rect">
            <a:avLst/>
          </a:prstGeom>
          <a:noFill/>
        </p:spPr>
        <p:txBody>
          <a:bodyPr wrap="none" lIns="0" tIns="0" rIns="0" bIns="0" rtlCol="0">
            <a:spAutoFit/>
          </a:bodyPr>
          <a:lstStyle/>
          <a:p>
            <a:r>
              <a:rPr lang="en-US" sz="1300" dirty="0"/>
              <a:t>SQL</a:t>
            </a:r>
          </a:p>
        </p:txBody>
      </p:sp>
      <p:sp>
        <p:nvSpPr>
          <p:cNvPr id="41" name="TextBox 40">
            <a:extLst>
              <a:ext uri="{FF2B5EF4-FFF2-40B4-BE49-F238E27FC236}">
                <a16:creationId xmlns:a16="http://schemas.microsoft.com/office/drawing/2014/main" id="{A81FB2F2-8423-403F-B5F7-2753818006EC}"/>
              </a:ext>
            </a:extLst>
          </p:cNvPr>
          <p:cNvSpPr txBox="1"/>
          <p:nvPr/>
        </p:nvSpPr>
        <p:spPr>
          <a:xfrm>
            <a:off x="7583780" y="3358105"/>
            <a:ext cx="717312" cy="200055"/>
          </a:xfrm>
          <a:prstGeom prst="rect">
            <a:avLst/>
          </a:prstGeom>
          <a:noFill/>
        </p:spPr>
        <p:txBody>
          <a:bodyPr wrap="none" lIns="0" tIns="0" rIns="0" bIns="0" rtlCol="0">
            <a:spAutoFit/>
          </a:bodyPr>
          <a:lstStyle/>
          <a:p>
            <a:r>
              <a:rPr lang="en-US" sz="1300" dirty="0"/>
              <a:t>Terraform</a:t>
            </a:r>
          </a:p>
        </p:txBody>
      </p:sp>
      <p:sp>
        <p:nvSpPr>
          <p:cNvPr id="42" name="TextBox 41">
            <a:extLst>
              <a:ext uri="{FF2B5EF4-FFF2-40B4-BE49-F238E27FC236}">
                <a16:creationId xmlns:a16="http://schemas.microsoft.com/office/drawing/2014/main" id="{13245219-8D92-41F0-B04F-7B5D8C1130E8}"/>
              </a:ext>
            </a:extLst>
          </p:cNvPr>
          <p:cNvSpPr txBox="1"/>
          <p:nvPr/>
        </p:nvSpPr>
        <p:spPr>
          <a:xfrm>
            <a:off x="1713486" y="4132024"/>
            <a:ext cx="436017" cy="200055"/>
          </a:xfrm>
          <a:prstGeom prst="rect">
            <a:avLst/>
          </a:prstGeom>
          <a:noFill/>
        </p:spPr>
        <p:txBody>
          <a:bodyPr wrap="none" lIns="0" tIns="0" rIns="0" bIns="0" rtlCol="0">
            <a:spAutoFit/>
          </a:bodyPr>
          <a:lstStyle/>
          <a:p>
            <a:r>
              <a:rPr lang="en-US" sz="1300" dirty="0"/>
              <a:t>Spark</a:t>
            </a:r>
          </a:p>
        </p:txBody>
      </p:sp>
      <p:sp>
        <p:nvSpPr>
          <p:cNvPr id="43" name="TextBox 42">
            <a:extLst>
              <a:ext uri="{FF2B5EF4-FFF2-40B4-BE49-F238E27FC236}">
                <a16:creationId xmlns:a16="http://schemas.microsoft.com/office/drawing/2014/main" id="{F4DF4125-4EE5-45A5-BC29-D869C2187561}"/>
              </a:ext>
            </a:extLst>
          </p:cNvPr>
          <p:cNvSpPr txBox="1"/>
          <p:nvPr/>
        </p:nvSpPr>
        <p:spPr>
          <a:xfrm>
            <a:off x="5114464" y="1014893"/>
            <a:ext cx="482504" cy="200055"/>
          </a:xfrm>
          <a:prstGeom prst="rect">
            <a:avLst/>
          </a:prstGeom>
          <a:noFill/>
        </p:spPr>
        <p:txBody>
          <a:bodyPr wrap="none" lIns="0" tIns="0" rIns="0" bIns="0" rtlCol="0">
            <a:spAutoFit/>
          </a:bodyPr>
          <a:lstStyle/>
          <a:p>
            <a:r>
              <a:rPr lang="en-US" sz="1300" dirty="0"/>
              <a:t>Cache</a:t>
            </a:r>
          </a:p>
        </p:txBody>
      </p:sp>
      <p:sp>
        <p:nvSpPr>
          <p:cNvPr id="44" name="TextBox 43">
            <a:extLst>
              <a:ext uri="{FF2B5EF4-FFF2-40B4-BE49-F238E27FC236}">
                <a16:creationId xmlns:a16="http://schemas.microsoft.com/office/drawing/2014/main" id="{12B5BE1C-3794-40B6-9908-816CCC0B3E70}"/>
              </a:ext>
            </a:extLst>
          </p:cNvPr>
          <p:cNvSpPr txBox="1"/>
          <p:nvPr/>
        </p:nvSpPr>
        <p:spPr>
          <a:xfrm>
            <a:off x="358360" y="4647313"/>
            <a:ext cx="945772" cy="200055"/>
          </a:xfrm>
          <a:prstGeom prst="rect">
            <a:avLst/>
          </a:prstGeom>
          <a:noFill/>
        </p:spPr>
        <p:txBody>
          <a:bodyPr wrap="none" lIns="0" tIns="0" rIns="0" bIns="0" rtlCol="0">
            <a:spAutoFit/>
          </a:bodyPr>
          <a:lstStyle/>
          <a:p>
            <a:r>
              <a:rPr lang="en-US" sz="1300" dirty="0"/>
              <a:t>Edge Device</a:t>
            </a:r>
          </a:p>
        </p:txBody>
      </p:sp>
      <p:sp>
        <p:nvSpPr>
          <p:cNvPr id="45" name="TextBox 44">
            <a:extLst>
              <a:ext uri="{FF2B5EF4-FFF2-40B4-BE49-F238E27FC236}">
                <a16:creationId xmlns:a16="http://schemas.microsoft.com/office/drawing/2014/main" id="{FE334984-DE0D-4426-986E-D92AA0F50F84}"/>
              </a:ext>
            </a:extLst>
          </p:cNvPr>
          <p:cNvSpPr txBox="1"/>
          <p:nvPr/>
        </p:nvSpPr>
        <p:spPr>
          <a:xfrm>
            <a:off x="3858268" y="4728606"/>
            <a:ext cx="695703" cy="200055"/>
          </a:xfrm>
          <a:prstGeom prst="rect">
            <a:avLst/>
          </a:prstGeom>
          <a:noFill/>
        </p:spPr>
        <p:txBody>
          <a:bodyPr wrap="none" lIns="0" tIns="0" rIns="0" bIns="0" rtlCol="0">
            <a:spAutoFit/>
          </a:bodyPr>
          <a:lstStyle/>
          <a:p>
            <a:r>
              <a:rPr lang="en-US" sz="1300" dirty="0"/>
              <a:t>QR Code</a:t>
            </a:r>
          </a:p>
        </p:txBody>
      </p:sp>
      <p:sp>
        <p:nvSpPr>
          <p:cNvPr id="46" name="TextBox 45">
            <a:extLst>
              <a:ext uri="{FF2B5EF4-FFF2-40B4-BE49-F238E27FC236}">
                <a16:creationId xmlns:a16="http://schemas.microsoft.com/office/drawing/2014/main" id="{2EF762FC-B3F2-4C92-8CDB-9B6C7BA19DC7}"/>
              </a:ext>
            </a:extLst>
          </p:cNvPr>
          <p:cNvSpPr txBox="1"/>
          <p:nvPr/>
        </p:nvSpPr>
        <p:spPr>
          <a:xfrm>
            <a:off x="7810216" y="2458550"/>
            <a:ext cx="658835" cy="200055"/>
          </a:xfrm>
          <a:prstGeom prst="rect">
            <a:avLst/>
          </a:prstGeom>
          <a:noFill/>
        </p:spPr>
        <p:txBody>
          <a:bodyPr wrap="none" lIns="0" tIns="0" rIns="0" bIns="0" rtlCol="0">
            <a:spAutoFit/>
          </a:bodyPr>
          <a:lstStyle/>
          <a:p>
            <a:r>
              <a:rPr lang="en-US" sz="1300" dirty="0"/>
              <a:t>GraalVM</a:t>
            </a:r>
          </a:p>
        </p:txBody>
      </p:sp>
    </p:spTree>
    <p:extLst>
      <p:ext uri="{BB962C8B-B14F-4D97-AF65-F5344CB8AC3E}">
        <p14:creationId xmlns:p14="http://schemas.microsoft.com/office/powerpoint/2010/main" val="220799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00"/>
                                  </p:stCondLst>
                                  <p:childTnLst>
                                    <p:set>
                                      <p:cBhvr>
                                        <p:cTn id="9" dur="1" fill="hold">
                                          <p:stCondLst>
                                            <p:cond delay="0"/>
                                          </p:stCondLst>
                                        </p:cTn>
                                        <p:tgtEl>
                                          <p:spTgt spid="7"/>
                                        </p:tgtEl>
                                        <p:attrNameLst>
                                          <p:attrName>style.visibility</p:attrName>
                                        </p:attrNameLst>
                                      </p:cBhvr>
                                      <p:to>
                                        <p:strVal val="visible"/>
                                      </p:to>
                                    </p:set>
                                  </p:childTnLst>
                                </p:cTn>
                              </p:par>
                            </p:childTnLst>
                          </p:cTn>
                        </p:par>
                        <p:par>
                          <p:cTn id="10" fill="hold">
                            <p:stCondLst>
                              <p:cond delay="100"/>
                            </p:stCondLst>
                            <p:childTnLst>
                              <p:par>
                                <p:cTn id="11" presetID="1" presetClass="entr" presetSubtype="0" fill="hold" grpId="0" nodeType="afterEffect">
                                  <p:stCondLst>
                                    <p:cond delay="100"/>
                                  </p:stCondLst>
                                  <p:childTnLst>
                                    <p:set>
                                      <p:cBhvr>
                                        <p:cTn id="12" dur="1" fill="hold">
                                          <p:stCondLst>
                                            <p:cond delay="0"/>
                                          </p:stCondLst>
                                        </p:cTn>
                                        <p:tgtEl>
                                          <p:spTgt spid="8"/>
                                        </p:tgtEl>
                                        <p:attrNameLst>
                                          <p:attrName>style.visibility</p:attrName>
                                        </p:attrNameLst>
                                      </p:cBhvr>
                                      <p:to>
                                        <p:strVal val="visible"/>
                                      </p:to>
                                    </p:set>
                                  </p:childTnLst>
                                </p:cTn>
                              </p:par>
                            </p:childTnLst>
                          </p:cTn>
                        </p:par>
                        <p:par>
                          <p:cTn id="13" fill="hold">
                            <p:stCondLst>
                              <p:cond delay="200"/>
                            </p:stCondLst>
                            <p:childTnLst>
                              <p:par>
                                <p:cTn id="14" presetID="1" presetClass="entr" presetSubtype="0" fill="hold" grpId="0" nodeType="afterEffect">
                                  <p:stCondLst>
                                    <p:cond delay="100"/>
                                  </p:stCondLst>
                                  <p:childTnLst>
                                    <p:set>
                                      <p:cBhvr>
                                        <p:cTn id="15" dur="1" fill="hold">
                                          <p:stCondLst>
                                            <p:cond delay="0"/>
                                          </p:stCondLst>
                                        </p:cTn>
                                        <p:tgtEl>
                                          <p:spTgt spid="9"/>
                                        </p:tgtEl>
                                        <p:attrNameLst>
                                          <p:attrName>style.visibility</p:attrName>
                                        </p:attrNameLst>
                                      </p:cBhvr>
                                      <p:to>
                                        <p:strVal val="visible"/>
                                      </p:to>
                                    </p:set>
                                  </p:childTnLst>
                                </p:cTn>
                              </p:par>
                            </p:childTnLst>
                          </p:cTn>
                        </p:par>
                        <p:par>
                          <p:cTn id="16" fill="hold">
                            <p:stCondLst>
                              <p:cond delay="300"/>
                            </p:stCondLst>
                            <p:childTnLst>
                              <p:par>
                                <p:cTn id="17" presetID="1" presetClass="entr" presetSubtype="0" fill="hold" grpId="0" nodeType="afterEffect">
                                  <p:stCondLst>
                                    <p:cond delay="100"/>
                                  </p:stCondLst>
                                  <p:childTnLst>
                                    <p:set>
                                      <p:cBhvr>
                                        <p:cTn id="18" dur="1" fill="hold">
                                          <p:stCondLst>
                                            <p:cond delay="0"/>
                                          </p:stCondLst>
                                        </p:cTn>
                                        <p:tgtEl>
                                          <p:spTgt spid="10"/>
                                        </p:tgtEl>
                                        <p:attrNameLst>
                                          <p:attrName>style.visibility</p:attrName>
                                        </p:attrNameLst>
                                      </p:cBhvr>
                                      <p:to>
                                        <p:strVal val="visible"/>
                                      </p:to>
                                    </p:set>
                                  </p:childTnLst>
                                </p:cTn>
                              </p:par>
                            </p:childTnLst>
                          </p:cTn>
                        </p:par>
                        <p:par>
                          <p:cTn id="19" fill="hold">
                            <p:stCondLst>
                              <p:cond delay="400"/>
                            </p:stCondLst>
                            <p:childTnLst>
                              <p:par>
                                <p:cTn id="20" presetID="1" presetClass="entr" presetSubtype="0" fill="hold" grpId="0" nodeType="afterEffect">
                                  <p:stCondLst>
                                    <p:cond delay="100"/>
                                  </p:stCondLst>
                                  <p:childTnLst>
                                    <p:set>
                                      <p:cBhvr>
                                        <p:cTn id="21" dur="1" fill="hold">
                                          <p:stCondLst>
                                            <p:cond delay="0"/>
                                          </p:stCondLst>
                                        </p:cTn>
                                        <p:tgtEl>
                                          <p:spTgt spid="11"/>
                                        </p:tgtEl>
                                        <p:attrNameLst>
                                          <p:attrName>style.visibility</p:attrName>
                                        </p:attrNameLst>
                                      </p:cBhvr>
                                      <p:to>
                                        <p:strVal val="visible"/>
                                      </p:to>
                                    </p:set>
                                  </p:childTnLst>
                                </p:cTn>
                              </p:par>
                            </p:childTnLst>
                          </p:cTn>
                        </p:par>
                        <p:par>
                          <p:cTn id="22" fill="hold">
                            <p:stCondLst>
                              <p:cond delay="500"/>
                            </p:stCondLst>
                            <p:childTnLst>
                              <p:par>
                                <p:cTn id="23" presetID="1" presetClass="entr" presetSubtype="0" fill="hold" grpId="0" nodeType="afterEffect">
                                  <p:stCondLst>
                                    <p:cond delay="100"/>
                                  </p:stCondLst>
                                  <p:childTnLst>
                                    <p:set>
                                      <p:cBhvr>
                                        <p:cTn id="24" dur="1" fill="hold">
                                          <p:stCondLst>
                                            <p:cond delay="0"/>
                                          </p:stCondLst>
                                        </p:cTn>
                                        <p:tgtEl>
                                          <p:spTgt spid="12"/>
                                        </p:tgtEl>
                                        <p:attrNameLst>
                                          <p:attrName>style.visibility</p:attrName>
                                        </p:attrNameLst>
                                      </p:cBhvr>
                                      <p:to>
                                        <p:strVal val="visible"/>
                                      </p:to>
                                    </p:set>
                                  </p:childTnLst>
                                </p:cTn>
                              </p:par>
                            </p:childTnLst>
                          </p:cTn>
                        </p:par>
                        <p:par>
                          <p:cTn id="25" fill="hold">
                            <p:stCondLst>
                              <p:cond delay="600"/>
                            </p:stCondLst>
                            <p:childTnLst>
                              <p:par>
                                <p:cTn id="26" presetID="1" presetClass="entr" presetSubtype="0" fill="hold" grpId="0" nodeType="afterEffect">
                                  <p:stCondLst>
                                    <p:cond delay="100"/>
                                  </p:stCondLst>
                                  <p:childTnLst>
                                    <p:set>
                                      <p:cBhvr>
                                        <p:cTn id="27" dur="1" fill="hold">
                                          <p:stCondLst>
                                            <p:cond delay="0"/>
                                          </p:stCondLst>
                                        </p:cTn>
                                        <p:tgtEl>
                                          <p:spTgt spid="13"/>
                                        </p:tgtEl>
                                        <p:attrNameLst>
                                          <p:attrName>style.visibility</p:attrName>
                                        </p:attrNameLst>
                                      </p:cBhvr>
                                      <p:to>
                                        <p:strVal val="visible"/>
                                      </p:to>
                                    </p:set>
                                  </p:childTnLst>
                                </p:cTn>
                              </p:par>
                            </p:childTnLst>
                          </p:cTn>
                        </p:par>
                        <p:par>
                          <p:cTn id="28" fill="hold">
                            <p:stCondLst>
                              <p:cond delay="700"/>
                            </p:stCondLst>
                            <p:childTnLst>
                              <p:par>
                                <p:cTn id="29" presetID="1" presetClass="entr" presetSubtype="0" fill="hold" grpId="0" nodeType="afterEffect">
                                  <p:stCondLst>
                                    <p:cond delay="100"/>
                                  </p:stCondLst>
                                  <p:childTnLst>
                                    <p:set>
                                      <p:cBhvr>
                                        <p:cTn id="30" dur="1" fill="hold">
                                          <p:stCondLst>
                                            <p:cond delay="0"/>
                                          </p:stCondLst>
                                        </p:cTn>
                                        <p:tgtEl>
                                          <p:spTgt spid="14"/>
                                        </p:tgtEl>
                                        <p:attrNameLst>
                                          <p:attrName>style.visibility</p:attrName>
                                        </p:attrNameLst>
                                      </p:cBhvr>
                                      <p:to>
                                        <p:strVal val="visible"/>
                                      </p:to>
                                    </p:set>
                                  </p:childTnLst>
                                </p:cTn>
                              </p:par>
                            </p:childTnLst>
                          </p:cTn>
                        </p:par>
                        <p:par>
                          <p:cTn id="31" fill="hold">
                            <p:stCondLst>
                              <p:cond delay="800"/>
                            </p:stCondLst>
                            <p:childTnLst>
                              <p:par>
                                <p:cTn id="32" presetID="1" presetClass="entr" presetSubtype="0" fill="hold" grpId="0" nodeType="afterEffect">
                                  <p:stCondLst>
                                    <p:cond delay="100"/>
                                  </p:stCondLst>
                                  <p:childTnLst>
                                    <p:set>
                                      <p:cBhvr>
                                        <p:cTn id="33" dur="1" fill="hold">
                                          <p:stCondLst>
                                            <p:cond delay="0"/>
                                          </p:stCondLst>
                                        </p:cTn>
                                        <p:tgtEl>
                                          <p:spTgt spid="15"/>
                                        </p:tgtEl>
                                        <p:attrNameLst>
                                          <p:attrName>style.visibility</p:attrName>
                                        </p:attrNameLst>
                                      </p:cBhvr>
                                      <p:to>
                                        <p:strVal val="visible"/>
                                      </p:to>
                                    </p:set>
                                  </p:childTnLst>
                                </p:cTn>
                              </p:par>
                            </p:childTnLst>
                          </p:cTn>
                        </p:par>
                        <p:par>
                          <p:cTn id="34" fill="hold">
                            <p:stCondLst>
                              <p:cond delay="900"/>
                            </p:stCondLst>
                            <p:childTnLst>
                              <p:par>
                                <p:cTn id="35" presetID="1" presetClass="entr" presetSubtype="0" fill="hold" grpId="0" nodeType="afterEffect">
                                  <p:stCondLst>
                                    <p:cond delay="100"/>
                                  </p:stCondLst>
                                  <p:childTnLst>
                                    <p:set>
                                      <p:cBhvr>
                                        <p:cTn id="36" dur="1" fill="hold">
                                          <p:stCondLst>
                                            <p:cond delay="0"/>
                                          </p:stCondLst>
                                        </p:cTn>
                                        <p:tgtEl>
                                          <p:spTgt spid="16"/>
                                        </p:tgtEl>
                                        <p:attrNameLst>
                                          <p:attrName>style.visibility</p:attrName>
                                        </p:attrNameLst>
                                      </p:cBhvr>
                                      <p:to>
                                        <p:strVal val="visible"/>
                                      </p:to>
                                    </p:set>
                                  </p:childTnLst>
                                </p:cTn>
                              </p:par>
                            </p:childTnLst>
                          </p:cTn>
                        </p:par>
                        <p:par>
                          <p:cTn id="37" fill="hold">
                            <p:stCondLst>
                              <p:cond delay="1000"/>
                            </p:stCondLst>
                            <p:childTnLst>
                              <p:par>
                                <p:cTn id="38" presetID="1" presetClass="entr" presetSubtype="0" fill="hold" grpId="0" nodeType="afterEffect">
                                  <p:stCondLst>
                                    <p:cond delay="100"/>
                                  </p:stCondLst>
                                  <p:childTnLst>
                                    <p:set>
                                      <p:cBhvr>
                                        <p:cTn id="39" dur="1" fill="hold">
                                          <p:stCondLst>
                                            <p:cond delay="0"/>
                                          </p:stCondLst>
                                        </p:cTn>
                                        <p:tgtEl>
                                          <p:spTgt spid="17"/>
                                        </p:tgtEl>
                                        <p:attrNameLst>
                                          <p:attrName>style.visibility</p:attrName>
                                        </p:attrNameLst>
                                      </p:cBhvr>
                                      <p:to>
                                        <p:strVal val="visible"/>
                                      </p:to>
                                    </p:set>
                                  </p:childTnLst>
                                </p:cTn>
                              </p:par>
                            </p:childTnLst>
                          </p:cTn>
                        </p:par>
                        <p:par>
                          <p:cTn id="40" fill="hold">
                            <p:stCondLst>
                              <p:cond delay="1100"/>
                            </p:stCondLst>
                            <p:childTnLst>
                              <p:par>
                                <p:cTn id="41" presetID="1" presetClass="entr" presetSubtype="0" fill="hold" grpId="0" nodeType="afterEffect">
                                  <p:stCondLst>
                                    <p:cond delay="0"/>
                                  </p:stCondLst>
                                  <p:childTnLst>
                                    <p:set>
                                      <p:cBhvr>
                                        <p:cTn id="42" dur="1" fill="hold">
                                          <p:stCondLst>
                                            <p:cond delay="0"/>
                                          </p:stCondLst>
                                        </p:cTn>
                                        <p:tgtEl>
                                          <p:spTgt spid="38"/>
                                        </p:tgtEl>
                                        <p:attrNameLst>
                                          <p:attrName>style.visibility</p:attrName>
                                        </p:attrNameLst>
                                      </p:cBhvr>
                                      <p:to>
                                        <p:strVal val="visible"/>
                                      </p:to>
                                    </p:set>
                                  </p:childTnLst>
                                </p:cTn>
                              </p:par>
                            </p:childTnLst>
                          </p:cTn>
                        </p:par>
                        <p:par>
                          <p:cTn id="43" fill="hold">
                            <p:stCondLst>
                              <p:cond delay="1100"/>
                            </p:stCondLst>
                            <p:childTnLst>
                              <p:par>
                                <p:cTn id="44" presetID="1" presetClass="entr" presetSubtype="0" fill="hold" grpId="0" nodeType="afterEffect">
                                  <p:stCondLst>
                                    <p:cond delay="100"/>
                                  </p:stCondLst>
                                  <p:childTnLst>
                                    <p:set>
                                      <p:cBhvr>
                                        <p:cTn id="45" dur="1" fill="hold">
                                          <p:stCondLst>
                                            <p:cond delay="0"/>
                                          </p:stCondLst>
                                        </p:cTn>
                                        <p:tgtEl>
                                          <p:spTgt spid="18"/>
                                        </p:tgtEl>
                                        <p:attrNameLst>
                                          <p:attrName>style.visibility</p:attrName>
                                        </p:attrNameLst>
                                      </p:cBhvr>
                                      <p:to>
                                        <p:strVal val="visible"/>
                                      </p:to>
                                    </p:set>
                                  </p:childTnLst>
                                </p:cTn>
                              </p:par>
                            </p:childTnLst>
                          </p:cTn>
                        </p:par>
                        <p:par>
                          <p:cTn id="46" fill="hold">
                            <p:stCondLst>
                              <p:cond delay="1200"/>
                            </p:stCondLst>
                            <p:childTnLst>
                              <p:par>
                                <p:cTn id="47" presetID="1" presetClass="entr" presetSubtype="0" fill="hold" grpId="0" nodeType="afterEffect">
                                  <p:stCondLst>
                                    <p:cond delay="100"/>
                                  </p:stCondLst>
                                  <p:childTnLst>
                                    <p:set>
                                      <p:cBhvr>
                                        <p:cTn id="48" dur="1" fill="hold">
                                          <p:stCondLst>
                                            <p:cond delay="0"/>
                                          </p:stCondLst>
                                        </p:cTn>
                                        <p:tgtEl>
                                          <p:spTgt spid="19"/>
                                        </p:tgtEl>
                                        <p:attrNameLst>
                                          <p:attrName>style.visibility</p:attrName>
                                        </p:attrNameLst>
                                      </p:cBhvr>
                                      <p:to>
                                        <p:strVal val="visible"/>
                                      </p:to>
                                    </p:set>
                                  </p:childTnLst>
                                </p:cTn>
                              </p:par>
                            </p:childTnLst>
                          </p:cTn>
                        </p:par>
                        <p:par>
                          <p:cTn id="49" fill="hold">
                            <p:stCondLst>
                              <p:cond delay="1300"/>
                            </p:stCondLst>
                            <p:childTnLst>
                              <p:par>
                                <p:cTn id="50" presetID="1" presetClass="entr" presetSubtype="0" fill="hold" grpId="0" nodeType="afterEffect">
                                  <p:stCondLst>
                                    <p:cond delay="100"/>
                                  </p:stCondLst>
                                  <p:childTnLst>
                                    <p:set>
                                      <p:cBhvr>
                                        <p:cTn id="51" dur="1" fill="hold">
                                          <p:stCondLst>
                                            <p:cond delay="0"/>
                                          </p:stCondLst>
                                        </p:cTn>
                                        <p:tgtEl>
                                          <p:spTgt spid="20"/>
                                        </p:tgtEl>
                                        <p:attrNameLst>
                                          <p:attrName>style.visibility</p:attrName>
                                        </p:attrNameLst>
                                      </p:cBhvr>
                                      <p:to>
                                        <p:strVal val="visible"/>
                                      </p:to>
                                    </p:set>
                                  </p:childTnLst>
                                </p:cTn>
                              </p:par>
                            </p:childTnLst>
                          </p:cTn>
                        </p:par>
                        <p:par>
                          <p:cTn id="52" fill="hold">
                            <p:stCondLst>
                              <p:cond delay="1400"/>
                            </p:stCondLst>
                            <p:childTnLst>
                              <p:par>
                                <p:cTn id="53" presetID="1" presetClass="entr" presetSubtype="0" fill="hold" grpId="0" nodeType="afterEffect">
                                  <p:stCondLst>
                                    <p:cond delay="100"/>
                                  </p:stCondLst>
                                  <p:childTnLst>
                                    <p:set>
                                      <p:cBhvr>
                                        <p:cTn id="54" dur="1" fill="hold">
                                          <p:stCondLst>
                                            <p:cond delay="0"/>
                                          </p:stCondLst>
                                        </p:cTn>
                                        <p:tgtEl>
                                          <p:spTgt spid="21"/>
                                        </p:tgtEl>
                                        <p:attrNameLst>
                                          <p:attrName>style.visibility</p:attrName>
                                        </p:attrNameLst>
                                      </p:cBhvr>
                                      <p:to>
                                        <p:strVal val="visible"/>
                                      </p:to>
                                    </p:set>
                                  </p:childTnLst>
                                </p:cTn>
                              </p:par>
                            </p:childTnLst>
                          </p:cTn>
                        </p:par>
                        <p:par>
                          <p:cTn id="55" fill="hold">
                            <p:stCondLst>
                              <p:cond delay="1500"/>
                            </p:stCondLst>
                            <p:childTnLst>
                              <p:par>
                                <p:cTn id="56" presetID="1" presetClass="entr" presetSubtype="0" fill="hold" grpId="0" nodeType="afterEffect">
                                  <p:stCondLst>
                                    <p:cond delay="100"/>
                                  </p:stCondLst>
                                  <p:childTnLst>
                                    <p:set>
                                      <p:cBhvr>
                                        <p:cTn id="57" dur="1" fill="hold">
                                          <p:stCondLst>
                                            <p:cond delay="0"/>
                                          </p:stCondLst>
                                        </p:cTn>
                                        <p:tgtEl>
                                          <p:spTgt spid="22"/>
                                        </p:tgtEl>
                                        <p:attrNameLst>
                                          <p:attrName>style.visibility</p:attrName>
                                        </p:attrNameLst>
                                      </p:cBhvr>
                                      <p:to>
                                        <p:strVal val="visible"/>
                                      </p:to>
                                    </p:set>
                                  </p:childTnLst>
                                </p:cTn>
                              </p:par>
                            </p:childTnLst>
                          </p:cTn>
                        </p:par>
                        <p:par>
                          <p:cTn id="58" fill="hold">
                            <p:stCondLst>
                              <p:cond delay="1600"/>
                            </p:stCondLst>
                            <p:childTnLst>
                              <p:par>
                                <p:cTn id="59" presetID="1" presetClass="entr" presetSubtype="0" fill="hold" grpId="0" nodeType="afterEffect">
                                  <p:stCondLst>
                                    <p:cond delay="0"/>
                                  </p:stCondLst>
                                  <p:childTnLst>
                                    <p:set>
                                      <p:cBhvr>
                                        <p:cTn id="60" dur="1" fill="hold">
                                          <p:stCondLst>
                                            <p:cond delay="0"/>
                                          </p:stCondLst>
                                        </p:cTn>
                                        <p:tgtEl>
                                          <p:spTgt spid="41"/>
                                        </p:tgtEl>
                                        <p:attrNameLst>
                                          <p:attrName>style.visibility</p:attrName>
                                        </p:attrNameLst>
                                      </p:cBhvr>
                                      <p:to>
                                        <p:strVal val="visible"/>
                                      </p:to>
                                    </p:set>
                                  </p:childTnLst>
                                </p:cTn>
                              </p:par>
                            </p:childTnLst>
                          </p:cTn>
                        </p:par>
                        <p:par>
                          <p:cTn id="61" fill="hold">
                            <p:stCondLst>
                              <p:cond delay="1600"/>
                            </p:stCondLst>
                            <p:childTnLst>
                              <p:par>
                                <p:cTn id="62" presetID="1" presetClass="entr" presetSubtype="0" fill="hold" grpId="0" nodeType="afterEffect">
                                  <p:stCondLst>
                                    <p:cond delay="0"/>
                                  </p:stCondLst>
                                  <p:childTnLst>
                                    <p:set>
                                      <p:cBhvr>
                                        <p:cTn id="63" dur="1" fill="hold">
                                          <p:stCondLst>
                                            <p:cond delay="0"/>
                                          </p:stCondLst>
                                        </p:cTn>
                                        <p:tgtEl>
                                          <p:spTgt spid="46"/>
                                        </p:tgtEl>
                                        <p:attrNameLst>
                                          <p:attrName>style.visibility</p:attrName>
                                        </p:attrNameLst>
                                      </p:cBhvr>
                                      <p:to>
                                        <p:strVal val="visible"/>
                                      </p:to>
                                    </p:set>
                                  </p:childTnLst>
                                </p:cTn>
                              </p:par>
                            </p:childTnLst>
                          </p:cTn>
                        </p:par>
                        <p:par>
                          <p:cTn id="64" fill="hold">
                            <p:stCondLst>
                              <p:cond delay="1600"/>
                            </p:stCondLst>
                            <p:childTnLst>
                              <p:par>
                                <p:cTn id="65" presetID="1" presetClass="entr" presetSubtype="0" fill="hold" grpId="0" nodeType="afterEffect">
                                  <p:stCondLst>
                                    <p:cond delay="100"/>
                                  </p:stCondLst>
                                  <p:childTnLst>
                                    <p:set>
                                      <p:cBhvr>
                                        <p:cTn id="66" dur="1" fill="hold">
                                          <p:stCondLst>
                                            <p:cond delay="0"/>
                                          </p:stCondLst>
                                        </p:cTn>
                                        <p:tgtEl>
                                          <p:spTgt spid="23"/>
                                        </p:tgtEl>
                                        <p:attrNameLst>
                                          <p:attrName>style.visibility</p:attrName>
                                        </p:attrNameLst>
                                      </p:cBhvr>
                                      <p:to>
                                        <p:strVal val="visible"/>
                                      </p:to>
                                    </p:set>
                                  </p:childTnLst>
                                </p:cTn>
                              </p:par>
                            </p:childTnLst>
                          </p:cTn>
                        </p:par>
                        <p:par>
                          <p:cTn id="67" fill="hold">
                            <p:stCondLst>
                              <p:cond delay="1700"/>
                            </p:stCondLst>
                            <p:childTnLst>
                              <p:par>
                                <p:cTn id="68" presetID="1" presetClass="entr" presetSubtype="0" fill="hold" grpId="0" nodeType="afterEffect">
                                  <p:stCondLst>
                                    <p:cond delay="100"/>
                                  </p:stCondLst>
                                  <p:childTnLst>
                                    <p:set>
                                      <p:cBhvr>
                                        <p:cTn id="69" dur="1" fill="hold">
                                          <p:stCondLst>
                                            <p:cond delay="0"/>
                                          </p:stCondLst>
                                        </p:cTn>
                                        <p:tgtEl>
                                          <p:spTgt spid="24"/>
                                        </p:tgtEl>
                                        <p:attrNameLst>
                                          <p:attrName>style.visibility</p:attrName>
                                        </p:attrNameLst>
                                      </p:cBhvr>
                                      <p:to>
                                        <p:strVal val="visible"/>
                                      </p:to>
                                    </p:set>
                                  </p:childTnLst>
                                </p:cTn>
                              </p:par>
                            </p:childTnLst>
                          </p:cTn>
                        </p:par>
                        <p:par>
                          <p:cTn id="70" fill="hold">
                            <p:stCondLst>
                              <p:cond delay="1800"/>
                            </p:stCondLst>
                            <p:childTnLst>
                              <p:par>
                                <p:cTn id="71" presetID="1" presetClass="entr" presetSubtype="0" fill="hold" grpId="0" nodeType="afterEffect">
                                  <p:stCondLst>
                                    <p:cond delay="100"/>
                                  </p:stCondLst>
                                  <p:childTnLst>
                                    <p:set>
                                      <p:cBhvr>
                                        <p:cTn id="72" dur="1" fill="hold">
                                          <p:stCondLst>
                                            <p:cond delay="0"/>
                                          </p:stCondLst>
                                        </p:cTn>
                                        <p:tgtEl>
                                          <p:spTgt spid="25"/>
                                        </p:tgtEl>
                                        <p:attrNameLst>
                                          <p:attrName>style.visibility</p:attrName>
                                        </p:attrNameLst>
                                      </p:cBhvr>
                                      <p:to>
                                        <p:strVal val="visible"/>
                                      </p:to>
                                    </p:set>
                                  </p:childTnLst>
                                </p:cTn>
                              </p:par>
                            </p:childTnLst>
                          </p:cTn>
                        </p:par>
                        <p:par>
                          <p:cTn id="73" fill="hold">
                            <p:stCondLst>
                              <p:cond delay="1900"/>
                            </p:stCondLst>
                            <p:childTnLst>
                              <p:par>
                                <p:cTn id="74" presetID="1" presetClass="entr" presetSubtype="0" fill="hold" grpId="0" nodeType="afterEffect">
                                  <p:stCondLst>
                                    <p:cond delay="100"/>
                                  </p:stCondLst>
                                  <p:childTnLst>
                                    <p:set>
                                      <p:cBhvr>
                                        <p:cTn id="75" dur="1" fill="hold">
                                          <p:stCondLst>
                                            <p:cond delay="0"/>
                                          </p:stCondLst>
                                        </p:cTn>
                                        <p:tgtEl>
                                          <p:spTgt spid="26"/>
                                        </p:tgtEl>
                                        <p:attrNameLst>
                                          <p:attrName>style.visibility</p:attrName>
                                        </p:attrNameLst>
                                      </p:cBhvr>
                                      <p:to>
                                        <p:strVal val="visible"/>
                                      </p:to>
                                    </p:set>
                                  </p:childTnLst>
                                </p:cTn>
                              </p:par>
                            </p:childTnLst>
                          </p:cTn>
                        </p:par>
                        <p:par>
                          <p:cTn id="76" fill="hold">
                            <p:stCondLst>
                              <p:cond delay="2000"/>
                            </p:stCondLst>
                            <p:childTnLst>
                              <p:par>
                                <p:cTn id="77" presetID="1" presetClass="entr" presetSubtype="0" fill="hold" grpId="0" nodeType="afterEffect">
                                  <p:stCondLst>
                                    <p:cond delay="100"/>
                                  </p:stCondLst>
                                  <p:childTnLst>
                                    <p:set>
                                      <p:cBhvr>
                                        <p:cTn id="78" dur="1" fill="hold">
                                          <p:stCondLst>
                                            <p:cond delay="0"/>
                                          </p:stCondLst>
                                        </p:cTn>
                                        <p:tgtEl>
                                          <p:spTgt spid="27"/>
                                        </p:tgtEl>
                                        <p:attrNameLst>
                                          <p:attrName>style.visibility</p:attrName>
                                        </p:attrNameLst>
                                      </p:cBhvr>
                                      <p:to>
                                        <p:strVal val="visible"/>
                                      </p:to>
                                    </p:set>
                                  </p:childTnLst>
                                </p:cTn>
                              </p:par>
                            </p:childTnLst>
                          </p:cTn>
                        </p:par>
                        <p:par>
                          <p:cTn id="79" fill="hold">
                            <p:stCondLst>
                              <p:cond delay="2100"/>
                            </p:stCondLst>
                            <p:childTnLst>
                              <p:par>
                                <p:cTn id="80" presetID="1" presetClass="entr" presetSubtype="0" fill="hold" grpId="0" nodeType="afterEffect">
                                  <p:stCondLst>
                                    <p:cond delay="100"/>
                                  </p:stCondLst>
                                  <p:childTnLst>
                                    <p:set>
                                      <p:cBhvr>
                                        <p:cTn id="81" dur="1" fill="hold">
                                          <p:stCondLst>
                                            <p:cond delay="0"/>
                                          </p:stCondLst>
                                        </p:cTn>
                                        <p:tgtEl>
                                          <p:spTgt spid="28"/>
                                        </p:tgtEl>
                                        <p:attrNameLst>
                                          <p:attrName>style.visibility</p:attrName>
                                        </p:attrNameLst>
                                      </p:cBhvr>
                                      <p:to>
                                        <p:strVal val="visible"/>
                                      </p:to>
                                    </p:set>
                                  </p:childTnLst>
                                </p:cTn>
                              </p:par>
                            </p:childTnLst>
                          </p:cTn>
                        </p:par>
                        <p:par>
                          <p:cTn id="82" fill="hold">
                            <p:stCondLst>
                              <p:cond delay="2200"/>
                            </p:stCondLst>
                            <p:childTnLst>
                              <p:par>
                                <p:cTn id="83" presetID="1" presetClass="entr" presetSubtype="0" fill="hold" grpId="0" nodeType="afterEffect">
                                  <p:stCondLst>
                                    <p:cond delay="100"/>
                                  </p:stCondLst>
                                  <p:childTnLst>
                                    <p:set>
                                      <p:cBhvr>
                                        <p:cTn id="84" dur="1" fill="hold">
                                          <p:stCondLst>
                                            <p:cond delay="0"/>
                                          </p:stCondLst>
                                        </p:cTn>
                                        <p:tgtEl>
                                          <p:spTgt spid="29"/>
                                        </p:tgtEl>
                                        <p:attrNameLst>
                                          <p:attrName>style.visibility</p:attrName>
                                        </p:attrNameLst>
                                      </p:cBhvr>
                                      <p:to>
                                        <p:strVal val="visible"/>
                                      </p:to>
                                    </p:set>
                                  </p:childTnLst>
                                </p:cTn>
                              </p:par>
                            </p:childTnLst>
                          </p:cTn>
                        </p:par>
                        <p:par>
                          <p:cTn id="85" fill="hold">
                            <p:stCondLst>
                              <p:cond delay="2300"/>
                            </p:stCondLst>
                            <p:childTnLst>
                              <p:par>
                                <p:cTn id="86" presetID="1" presetClass="entr" presetSubtype="0" fill="hold" grpId="0" nodeType="afterEffect">
                                  <p:stCondLst>
                                    <p:cond delay="0"/>
                                  </p:stCondLst>
                                  <p:childTnLst>
                                    <p:set>
                                      <p:cBhvr>
                                        <p:cTn id="87" dur="1" fill="hold">
                                          <p:stCondLst>
                                            <p:cond delay="0"/>
                                          </p:stCondLst>
                                        </p:cTn>
                                        <p:tgtEl>
                                          <p:spTgt spid="40"/>
                                        </p:tgtEl>
                                        <p:attrNameLst>
                                          <p:attrName>style.visibility</p:attrName>
                                        </p:attrNameLst>
                                      </p:cBhvr>
                                      <p:to>
                                        <p:strVal val="visible"/>
                                      </p:to>
                                    </p:set>
                                  </p:childTnLst>
                                </p:cTn>
                              </p:par>
                            </p:childTnLst>
                          </p:cTn>
                        </p:par>
                        <p:par>
                          <p:cTn id="88" fill="hold">
                            <p:stCondLst>
                              <p:cond delay="2300"/>
                            </p:stCondLst>
                            <p:childTnLst>
                              <p:par>
                                <p:cTn id="89" presetID="1" presetClass="entr" presetSubtype="0" fill="hold" grpId="0" nodeType="afterEffect">
                                  <p:stCondLst>
                                    <p:cond delay="100"/>
                                  </p:stCondLst>
                                  <p:childTnLst>
                                    <p:set>
                                      <p:cBhvr>
                                        <p:cTn id="90" dur="1" fill="hold">
                                          <p:stCondLst>
                                            <p:cond delay="0"/>
                                          </p:stCondLst>
                                        </p:cTn>
                                        <p:tgtEl>
                                          <p:spTgt spid="30"/>
                                        </p:tgtEl>
                                        <p:attrNameLst>
                                          <p:attrName>style.visibility</p:attrName>
                                        </p:attrNameLst>
                                      </p:cBhvr>
                                      <p:to>
                                        <p:strVal val="visible"/>
                                      </p:to>
                                    </p:set>
                                  </p:childTnLst>
                                </p:cTn>
                              </p:par>
                            </p:childTnLst>
                          </p:cTn>
                        </p:par>
                        <p:par>
                          <p:cTn id="91" fill="hold">
                            <p:stCondLst>
                              <p:cond delay="2400"/>
                            </p:stCondLst>
                            <p:childTnLst>
                              <p:par>
                                <p:cTn id="92" presetID="1" presetClass="entr" presetSubtype="0" fill="hold" grpId="0" nodeType="afterEffect">
                                  <p:stCondLst>
                                    <p:cond delay="100"/>
                                  </p:stCondLst>
                                  <p:childTnLst>
                                    <p:set>
                                      <p:cBhvr>
                                        <p:cTn id="93" dur="1" fill="hold">
                                          <p:stCondLst>
                                            <p:cond delay="0"/>
                                          </p:stCondLst>
                                        </p:cTn>
                                        <p:tgtEl>
                                          <p:spTgt spid="31"/>
                                        </p:tgtEl>
                                        <p:attrNameLst>
                                          <p:attrName>style.visibility</p:attrName>
                                        </p:attrNameLst>
                                      </p:cBhvr>
                                      <p:to>
                                        <p:strVal val="visible"/>
                                      </p:to>
                                    </p:set>
                                  </p:childTnLst>
                                </p:cTn>
                              </p:par>
                            </p:childTnLst>
                          </p:cTn>
                        </p:par>
                        <p:par>
                          <p:cTn id="94" fill="hold">
                            <p:stCondLst>
                              <p:cond delay="2500"/>
                            </p:stCondLst>
                            <p:childTnLst>
                              <p:par>
                                <p:cTn id="95" presetID="1" presetClass="entr" presetSubtype="0" fill="hold" grpId="0" nodeType="afterEffect">
                                  <p:stCondLst>
                                    <p:cond delay="0"/>
                                  </p:stCondLst>
                                  <p:childTnLst>
                                    <p:set>
                                      <p:cBhvr>
                                        <p:cTn id="96" dur="1" fill="hold">
                                          <p:stCondLst>
                                            <p:cond delay="0"/>
                                          </p:stCondLst>
                                        </p:cTn>
                                        <p:tgtEl>
                                          <p:spTgt spid="43"/>
                                        </p:tgtEl>
                                        <p:attrNameLst>
                                          <p:attrName>style.visibility</p:attrName>
                                        </p:attrNameLst>
                                      </p:cBhvr>
                                      <p:to>
                                        <p:strVal val="visible"/>
                                      </p:to>
                                    </p:set>
                                  </p:childTnLst>
                                </p:cTn>
                              </p:par>
                            </p:childTnLst>
                          </p:cTn>
                        </p:par>
                        <p:par>
                          <p:cTn id="97" fill="hold">
                            <p:stCondLst>
                              <p:cond delay="2500"/>
                            </p:stCondLst>
                            <p:childTnLst>
                              <p:par>
                                <p:cTn id="98" presetID="1" presetClass="entr" presetSubtype="0" fill="hold" grpId="0" nodeType="afterEffect">
                                  <p:stCondLst>
                                    <p:cond delay="0"/>
                                  </p:stCondLst>
                                  <p:childTnLst>
                                    <p:set>
                                      <p:cBhvr>
                                        <p:cTn id="99" dur="1" fill="hold">
                                          <p:stCondLst>
                                            <p:cond delay="0"/>
                                          </p:stCondLst>
                                        </p:cTn>
                                        <p:tgtEl>
                                          <p:spTgt spid="44"/>
                                        </p:tgtEl>
                                        <p:attrNameLst>
                                          <p:attrName>style.visibility</p:attrName>
                                        </p:attrNameLst>
                                      </p:cBhvr>
                                      <p:to>
                                        <p:strVal val="visible"/>
                                      </p:to>
                                    </p:set>
                                  </p:childTnLst>
                                </p:cTn>
                              </p:par>
                            </p:childTnLst>
                          </p:cTn>
                        </p:par>
                        <p:par>
                          <p:cTn id="100" fill="hold">
                            <p:stCondLst>
                              <p:cond delay="2500"/>
                            </p:stCondLst>
                            <p:childTnLst>
                              <p:par>
                                <p:cTn id="101" presetID="1" presetClass="entr" presetSubtype="0" fill="hold" grpId="0" nodeType="afterEffect">
                                  <p:stCondLst>
                                    <p:cond delay="0"/>
                                  </p:stCondLst>
                                  <p:childTnLst>
                                    <p:set>
                                      <p:cBhvr>
                                        <p:cTn id="102" dur="1" fill="hold">
                                          <p:stCondLst>
                                            <p:cond delay="0"/>
                                          </p:stCondLst>
                                        </p:cTn>
                                        <p:tgtEl>
                                          <p:spTgt spid="45"/>
                                        </p:tgtEl>
                                        <p:attrNameLst>
                                          <p:attrName>style.visibility</p:attrName>
                                        </p:attrNameLst>
                                      </p:cBhvr>
                                      <p:to>
                                        <p:strVal val="visible"/>
                                      </p:to>
                                    </p:set>
                                  </p:childTnLst>
                                </p:cTn>
                              </p:par>
                            </p:childTnLst>
                          </p:cTn>
                        </p:par>
                        <p:par>
                          <p:cTn id="103" fill="hold">
                            <p:stCondLst>
                              <p:cond delay="2500"/>
                            </p:stCondLst>
                            <p:childTnLst>
                              <p:par>
                                <p:cTn id="104" presetID="1" presetClass="entr" presetSubtype="0" fill="hold" grpId="0" nodeType="afterEffect">
                                  <p:stCondLst>
                                    <p:cond delay="0"/>
                                  </p:stCondLst>
                                  <p:childTnLst>
                                    <p:set>
                                      <p:cBhvr>
                                        <p:cTn id="105" dur="1" fill="hold">
                                          <p:stCondLst>
                                            <p:cond delay="0"/>
                                          </p:stCondLst>
                                        </p:cTn>
                                        <p:tgtEl>
                                          <p:spTgt spid="39"/>
                                        </p:tgtEl>
                                        <p:attrNameLst>
                                          <p:attrName>style.visibility</p:attrName>
                                        </p:attrNameLst>
                                      </p:cBhvr>
                                      <p:to>
                                        <p:strVal val="visible"/>
                                      </p:to>
                                    </p:set>
                                  </p:childTnLst>
                                </p:cTn>
                              </p:par>
                            </p:childTnLst>
                          </p:cTn>
                        </p:par>
                        <p:par>
                          <p:cTn id="106" fill="hold">
                            <p:stCondLst>
                              <p:cond delay="2500"/>
                            </p:stCondLst>
                            <p:childTnLst>
                              <p:par>
                                <p:cTn id="107" presetID="1" presetClass="entr" presetSubtype="0" fill="hold" grpId="0" nodeType="afterEffect">
                                  <p:stCondLst>
                                    <p:cond delay="100"/>
                                  </p:stCondLst>
                                  <p:childTnLst>
                                    <p:set>
                                      <p:cBhvr>
                                        <p:cTn id="108" dur="1" fill="hold">
                                          <p:stCondLst>
                                            <p:cond delay="0"/>
                                          </p:stCondLst>
                                        </p:cTn>
                                        <p:tgtEl>
                                          <p:spTgt spid="32"/>
                                        </p:tgtEl>
                                        <p:attrNameLst>
                                          <p:attrName>style.visibility</p:attrName>
                                        </p:attrNameLst>
                                      </p:cBhvr>
                                      <p:to>
                                        <p:strVal val="visible"/>
                                      </p:to>
                                    </p:set>
                                  </p:childTnLst>
                                </p:cTn>
                              </p:par>
                            </p:childTnLst>
                          </p:cTn>
                        </p:par>
                        <p:par>
                          <p:cTn id="109" fill="hold">
                            <p:stCondLst>
                              <p:cond delay="2600"/>
                            </p:stCondLst>
                            <p:childTnLst>
                              <p:par>
                                <p:cTn id="110" presetID="1" presetClass="entr" presetSubtype="0" fill="hold" grpId="0" nodeType="afterEffect">
                                  <p:stCondLst>
                                    <p:cond delay="100"/>
                                  </p:stCondLst>
                                  <p:childTnLst>
                                    <p:set>
                                      <p:cBhvr>
                                        <p:cTn id="111" dur="1" fill="hold">
                                          <p:stCondLst>
                                            <p:cond delay="0"/>
                                          </p:stCondLst>
                                        </p:cTn>
                                        <p:tgtEl>
                                          <p:spTgt spid="33"/>
                                        </p:tgtEl>
                                        <p:attrNameLst>
                                          <p:attrName>style.visibility</p:attrName>
                                        </p:attrNameLst>
                                      </p:cBhvr>
                                      <p:to>
                                        <p:strVal val="visible"/>
                                      </p:to>
                                    </p:set>
                                  </p:childTnLst>
                                </p:cTn>
                              </p:par>
                            </p:childTnLst>
                          </p:cTn>
                        </p:par>
                        <p:par>
                          <p:cTn id="112" fill="hold">
                            <p:stCondLst>
                              <p:cond delay="2700"/>
                            </p:stCondLst>
                            <p:childTnLst>
                              <p:par>
                                <p:cTn id="113" presetID="1" presetClass="entr" presetSubtype="0" fill="hold" grpId="0" nodeType="afterEffect">
                                  <p:stCondLst>
                                    <p:cond delay="0"/>
                                  </p:stCondLst>
                                  <p:childTnLst>
                                    <p:set>
                                      <p:cBhvr>
                                        <p:cTn id="114" dur="1" fill="hold">
                                          <p:stCondLst>
                                            <p:cond delay="0"/>
                                          </p:stCondLst>
                                        </p:cTn>
                                        <p:tgtEl>
                                          <p:spTgt spid="42"/>
                                        </p:tgtEl>
                                        <p:attrNameLst>
                                          <p:attrName>style.visibility</p:attrName>
                                        </p:attrNameLst>
                                      </p:cBhvr>
                                      <p:to>
                                        <p:strVal val="visible"/>
                                      </p:to>
                                    </p:set>
                                  </p:childTnLst>
                                </p:cTn>
                              </p:par>
                            </p:childTnLst>
                          </p:cTn>
                        </p:par>
                        <p:par>
                          <p:cTn id="115" fill="hold">
                            <p:stCondLst>
                              <p:cond delay="2700"/>
                            </p:stCondLst>
                            <p:childTnLst>
                              <p:par>
                                <p:cTn id="116" presetID="1" presetClass="entr" presetSubtype="0" fill="hold" grpId="0" nodeType="afterEffect">
                                  <p:stCondLst>
                                    <p:cond delay="100"/>
                                  </p:stCondLst>
                                  <p:childTnLst>
                                    <p:set>
                                      <p:cBhvr>
                                        <p:cTn id="117" dur="1" fill="hold">
                                          <p:stCondLst>
                                            <p:cond delay="0"/>
                                          </p:stCondLst>
                                        </p:cTn>
                                        <p:tgtEl>
                                          <p:spTgt spid="34"/>
                                        </p:tgtEl>
                                        <p:attrNameLst>
                                          <p:attrName>style.visibility</p:attrName>
                                        </p:attrNameLst>
                                      </p:cBhvr>
                                      <p:to>
                                        <p:strVal val="visible"/>
                                      </p:to>
                                    </p:set>
                                  </p:childTnLst>
                                </p:cTn>
                              </p:par>
                            </p:childTnLst>
                          </p:cTn>
                        </p:par>
                        <p:par>
                          <p:cTn id="118" fill="hold">
                            <p:stCondLst>
                              <p:cond delay="2800"/>
                            </p:stCondLst>
                            <p:childTnLst>
                              <p:par>
                                <p:cTn id="119" presetID="1" presetClass="entr" presetSubtype="0" fill="hold" grpId="0" nodeType="afterEffect">
                                  <p:stCondLst>
                                    <p:cond delay="100"/>
                                  </p:stCondLst>
                                  <p:childTnLst>
                                    <p:set>
                                      <p:cBhvr>
                                        <p:cTn id="120" dur="1" fill="hold">
                                          <p:stCondLst>
                                            <p:cond delay="0"/>
                                          </p:stCondLst>
                                        </p:cTn>
                                        <p:tgtEl>
                                          <p:spTgt spid="35"/>
                                        </p:tgtEl>
                                        <p:attrNameLst>
                                          <p:attrName>style.visibility</p:attrName>
                                        </p:attrNameLst>
                                      </p:cBhvr>
                                      <p:to>
                                        <p:strVal val="visible"/>
                                      </p:to>
                                    </p:set>
                                  </p:childTnLst>
                                </p:cTn>
                              </p:par>
                            </p:childTnLst>
                          </p:cTn>
                        </p:par>
                        <p:par>
                          <p:cTn id="121" fill="hold">
                            <p:stCondLst>
                              <p:cond delay="2900"/>
                            </p:stCondLst>
                            <p:childTnLst>
                              <p:par>
                                <p:cTn id="122" presetID="1" presetClass="entr" presetSubtype="0" fill="hold" grpId="0" nodeType="afterEffect">
                                  <p:stCondLst>
                                    <p:cond delay="100"/>
                                  </p:stCondLst>
                                  <p:childTnLst>
                                    <p:set>
                                      <p:cBhvr>
                                        <p:cTn id="123" dur="1" fill="hold">
                                          <p:stCondLst>
                                            <p:cond delay="0"/>
                                          </p:stCondLst>
                                        </p:cTn>
                                        <p:tgtEl>
                                          <p:spTgt spid="36"/>
                                        </p:tgtEl>
                                        <p:attrNameLst>
                                          <p:attrName>style.visibility</p:attrName>
                                        </p:attrNameLst>
                                      </p:cBhvr>
                                      <p:to>
                                        <p:strVal val="visible"/>
                                      </p:to>
                                    </p:set>
                                  </p:childTnLst>
                                </p:cTn>
                              </p:par>
                            </p:childTnLst>
                          </p:cTn>
                        </p:par>
                        <p:par>
                          <p:cTn id="124" fill="hold">
                            <p:stCondLst>
                              <p:cond delay="3000"/>
                            </p:stCondLst>
                            <p:childTnLst>
                              <p:par>
                                <p:cTn id="125" presetID="1" presetClass="entr" presetSubtype="0" fill="hold" grpId="0" nodeType="afterEffect">
                                  <p:stCondLst>
                                    <p:cond delay="100"/>
                                  </p:stCondLst>
                                  <p:childTnLst>
                                    <p:set>
                                      <p:cBhvr>
                                        <p:cTn id="126" dur="1" fill="hold">
                                          <p:stCondLst>
                                            <p:cond delay="0"/>
                                          </p:stCondLst>
                                        </p:cTn>
                                        <p:tgtEl>
                                          <p:spTgt spid="37"/>
                                        </p:tgtEl>
                                        <p:attrNameLst>
                                          <p:attrName>style.visibility</p:attrName>
                                        </p:attrNameLst>
                                      </p:cBhvr>
                                      <p:to>
                                        <p:strVal val="visible"/>
                                      </p:to>
                                    </p:set>
                                  </p:childTnLst>
                                </p:cTn>
                              </p:par>
                            </p:childTnLst>
                          </p:cTn>
                        </p:par>
                      </p:childTnLst>
                    </p:cTn>
                  </p:par>
                  <p:par>
                    <p:cTn id="127" fill="hold">
                      <p:stCondLst>
                        <p:cond delay="indefinite"/>
                      </p:stCondLst>
                      <p:childTnLst>
                        <p:par>
                          <p:cTn id="128" fill="hold">
                            <p:stCondLst>
                              <p:cond delay="0"/>
                            </p:stCondLst>
                            <p:childTnLst>
                              <p:par>
                                <p:cTn id="129" presetID="6" presetClass="emph" presetSubtype="0" fill="hold" grpId="1" nodeType="clickEffect">
                                  <p:stCondLst>
                                    <p:cond delay="0"/>
                                  </p:stCondLst>
                                  <p:childTnLst>
                                    <p:animScale>
                                      <p:cBhvr>
                                        <p:cTn id="130" dur="2000" fill="hold"/>
                                        <p:tgtEl>
                                          <p:spTgt spid="11"/>
                                        </p:tgtEl>
                                      </p:cBhvr>
                                      <p:by x="150000" y="150000"/>
                                    </p:animScale>
                                  </p:childTnLst>
                                </p:cTn>
                              </p:par>
                            </p:childTnLst>
                          </p:cTn>
                        </p:par>
                      </p:childTnLst>
                    </p:cTn>
                  </p:par>
                  <p:par>
                    <p:cTn id="131" fill="hold">
                      <p:stCondLst>
                        <p:cond delay="indefinite"/>
                      </p:stCondLst>
                      <p:childTnLst>
                        <p:par>
                          <p:cTn id="132" fill="hold">
                            <p:stCondLst>
                              <p:cond delay="0"/>
                            </p:stCondLst>
                            <p:childTnLst>
                              <p:par>
                                <p:cTn id="133" presetID="6" presetClass="emph" presetSubtype="0" fill="hold" grpId="1" nodeType="clickEffect">
                                  <p:stCondLst>
                                    <p:cond delay="0"/>
                                  </p:stCondLst>
                                  <p:childTnLst>
                                    <p:animScale>
                                      <p:cBhvr>
                                        <p:cTn id="134" dur="2000" fill="hold"/>
                                        <p:tgtEl>
                                          <p:spTgt spid="15"/>
                                        </p:tgtEl>
                                      </p:cBhvr>
                                      <p:by x="150000" y="150000"/>
                                    </p:animScale>
                                  </p:childTnLst>
                                </p:cTn>
                              </p:par>
                            </p:childTnLst>
                          </p:cTn>
                        </p:par>
                      </p:childTnLst>
                    </p:cTn>
                  </p:par>
                  <p:par>
                    <p:cTn id="135" fill="hold">
                      <p:stCondLst>
                        <p:cond delay="indefinite"/>
                      </p:stCondLst>
                      <p:childTnLst>
                        <p:par>
                          <p:cTn id="136" fill="hold">
                            <p:stCondLst>
                              <p:cond delay="0"/>
                            </p:stCondLst>
                            <p:childTnLst>
                              <p:par>
                                <p:cTn id="137" presetID="6" presetClass="emph" presetSubtype="0" fill="hold" grpId="1" nodeType="clickEffect">
                                  <p:stCondLst>
                                    <p:cond delay="0"/>
                                  </p:stCondLst>
                                  <p:childTnLst>
                                    <p:animScale>
                                      <p:cBhvr>
                                        <p:cTn id="138" dur="2000" fill="hold"/>
                                        <p:tgtEl>
                                          <p:spTgt spid="14"/>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10" grpId="0"/>
      <p:bldP spid="11" grpId="0"/>
      <p:bldP spid="11" grpId="1"/>
      <p:bldP spid="12" grpId="0"/>
      <p:bldP spid="13" grpId="0"/>
      <p:bldP spid="14" grpId="0"/>
      <p:bldP spid="14" grpId="1"/>
      <p:bldP spid="15" grpId="0"/>
      <p:bldP spid="15" grpId="1"/>
      <p:bldP spid="16" grpId="0"/>
      <p:bldP spid="17" grpId="0"/>
      <p:bldP spid="18" grpId="0"/>
      <p:bldP spid="19" grpId="0"/>
      <p:bldP spid="20" grpId="0"/>
      <p:bldP spid="21" grpId="0"/>
      <p:bldP spid="22" grpId="0"/>
      <p:bldP spid="23" grpId="0"/>
      <p:bldP spid="24" grpId="0"/>
      <p:bldP spid="25" grpId="0"/>
      <p:bldP spid="26" grpId="0"/>
      <p:bldP spid="27" grpId="0"/>
      <p:bldP spid="28" grpId="0"/>
      <p:bldP spid="29" grpId="0"/>
      <p:bldP spid="30" grpId="0"/>
      <p:bldP spid="31" grpId="0"/>
      <p:bldP spid="32" grpId="0"/>
      <p:bldP spid="33" grpId="0"/>
      <p:bldP spid="34" grpId="0"/>
      <p:bldP spid="35" grpId="0"/>
      <p:bldP spid="36" grpId="0"/>
      <p:bldP spid="37" grpId="0"/>
      <p:bldP spid="38" grpId="0"/>
      <p:bldP spid="39" grpId="0"/>
      <p:bldP spid="40" grpId="0"/>
      <p:bldP spid="41" grpId="0"/>
      <p:bldP spid="42" grpId="0"/>
      <p:bldP spid="43" grpId="0"/>
      <p:bldP spid="44" grpId="0"/>
      <p:bldP spid="45" grpId="0"/>
      <p:bldP spid="4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BOL - CQRS</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Who Wants to Become an IT Architect? - EMEA Groundbreakers Virtual Tour 2021</a:t>
            </a:r>
            <a:endParaRPr lang="nl-NL" dirty="0"/>
          </a:p>
        </p:txBody>
      </p:sp>
      <p:pic>
        <p:nvPicPr>
          <p:cNvPr id="19458" name="Picture 2" descr="Related im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921"/>
            <a:ext cx="9144000" cy="57641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307754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Books Online - </a:t>
            </a:r>
            <a:r>
              <a:rPr lang="en-US" dirty="0" err="1"/>
              <a:t>WebShop</a:t>
            </a:r>
            <a:endParaRPr lang="nl-NL" dirty="0"/>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Who Wants to Become an IT Architect? - EMEA Groundbreakers Virtual Tour 2021</a:t>
            </a:r>
            <a:endParaRPr lang="nl-NL" dirty="0"/>
          </a:p>
        </p:txBody>
      </p:sp>
      <p:sp>
        <p:nvSpPr>
          <p:cNvPr id="6" name="Can 5"/>
          <p:cNvSpPr/>
          <p:nvPr/>
        </p:nvSpPr>
        <p:spPr>
          <a:xfrm>
            <a:off x="4678124" y="1592796"/>
            <a:ext cx="2333625" cy="1247775"/>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nl-NL" sz="1013" dirty="0"/>
          </a:p>
          <a:p>
            <a:pPr algn="ctr"/>
            <a:endParaRPr lang="en-US" sz="1013" dirty="0"/>
          </a:p>
          <a:p>
            <a:pPr algn="ctr"/>
            <a:endParaRPr lang="en-US" sz="1013" dirty="0"/>
          </a:p>
          <a:p>
            <a:pPr algn="ctr"/>
            <a:endParaRPr lang="en-US" sz="1013" dirty="0"/>
          </a:p>
        </p:txBody>
      </p:sp>
      <p:sp>
        <p:nvSpPr>
          <p:cNvPr id="7" name="Left Arrow 6"/>
          <p:cNvSpPr/>
          <p:nvPr/>
        </p:nvSpPr>
        <p:spPr>
          <a:xfrm>
            <a:off x="6873637" y="2040471"/>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8" name="TextBox 7"/>
          <p:cNvSpPr txBox="1"/>
          <p:nvPr/>
        </p:nvSpPr>
        <p:spPr>
          <a:xfrm>
            <a:off x="7030799" y="2216683"/>
            <a:ext cx="1587294" cy="323165"/>
          </a:xfrm>
          <a:prstGeom prst="rect">
            <a:avLst/>
          </a:prstGeom>
          <a:noFill/>
        </p:spPr>
        <p:txBody>
          <a:bodyPr wrap="none" rtlCol="0">
            <a:spAutoFit/>
          </a:bodyPr>
          <a:lstStyle/>
          <a:p>
            <a:r>
              <a:rPr lang="nl-NL" sz="1500" dirty="0"/>
              <a:t>Product updates</a:t>
            </a:r>
            <a:endParaRPr lang="en-US" sz="1500" dirty="0" err="1"/>
          </a:p>
        </p:txBody>
      </p:sp>
      <p:cxnSp>
        <p:nvCxnSpPr>
          <p:cNvPr id="9" name="Straight Arrow Connector 8"/>
          <p:cNvCxnSpPr/>
          <p:nvPr/>
        </p:nvCxnSpPr>
        <p:spPr>
          <a:xfrm>
            <a:off x="2311162" y="18213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2311162" y="19071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2311162" y="19928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2311162" y="20785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2311162" y="21642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2311162" y="22500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2311162" y="23357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2311162" y="242147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2311162" y="250719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2311162" y="2592921"/>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2311162" y="2678646"/>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H="1">
            <a:off x="4969004" y="1145121"/>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4635261" y="4402671"/>
            <a:ext cx="590226" cy="248209"/>
          </a:xfrm>
          <a:prstGeom prst="rect">
            <a:avLst/>
          </a:prstGeom>
          <a:noFill/>
        </p:spPr>
        <p:txBody>
          <a:bodyPr wrap="none" rtlCol="0">
            <a:spAutoFit/>
          </a:bodyPr>
          <a:lstStyle/>
          <a:p>
            <a:r>
              <a:rPr lang="nl-NL" sz="1013" dirty="0"/>
              <a:t>firewall</a:t>
            </a:r>
            <a:endParaRPr lang="en-US" sz="1013" dirty="0" err="1"/>
          </a:p>
        </p:txBody>
      </p:sp>
      <p:sp>
        <p:nvSpPr>
          <p:cNvPr id="23" name="TextBox 22"/>
          <p:cNvSpPr txBox="1"/>
          <p:nvPr/>
        </p:nvSpPr>
        <p:spPr>
          <a:xfrm>
            <a:off x="5086253" y="3089569"/>
            <a:ext cx="2925801"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 business </a:t>
            </a:r>
            <a:r>
              <a:rPr lang="nl-NL" sz="1400" dirty="0" err="1"/>
              <a:t>hours</a:t>
            </a:r>
            <a:endParaRPr lang="nl-NL" sz="1400" dirty="0"/>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4" name="TextBox 23"/>
          <p:cNvSpPr txBox="1"/>
          <p:nvPr/>
        </p:nvSpPr>
        <p:spPr>
          <a:xfrm>
            <a:off x="929094" y="3087883"/>
            <a:ext cx="1854995" cy="1600438"/>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Online (most of) 24/7</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a:p>
            <a:endParaRPr lang="nl-NL" sz="1400" dirty="0"/>
          </a:p>
          <a:p>
            <a:endParaRPr lang="en-US" sz="1400" dirty="0" err="1"/>
          </a:p>
        </p:txBody>
      </p:sp>
      <p:sp>
        <p:nvSpPr>
          <p:cNvPr id="27" name="TextBox 26"/>
          <p:cNvSpPr txBox="1"/>
          <p:nvPr/>
        </p:nvSpPr>
        <p:spPr>
          <a:xfrm>
            <a:off x="997390" y="1702888"/>
            <a:ext cx="1608133" cy="1384995"/>
          </a:xfrm>
          <a:prstGeom prst="rect">
            <a:avLst/>
          </a:prstGeom>
          <a:solidFill>
            <a:schemeClr val="accent2">
              <a:lumMod val="40000"/>
              <a:lumOff val="60000"/>
            </a:schemeClr>
          </a:solidFill>
        </p:spPr>
        <p:txBody>
          <a:bodyPr wrap="none" rtlCol="0">
            <a:spAutoFit/>
          </a:bodyPr>
          <a:lstStyle/>
          <a:p>
            <a:r>
              <a:rPr lang="nl-NL" sz="1400" dirty="0"/>
              <a:t>Webshop </a:t>
            </a:r>
            <a:r>
              <a:rPr lang="nl-NL" sz="1400" dirty="0" err="1"/>
              <a:t>visits</a:t>
            </a:r>
            <a:endParaRPr lang="nl-NL" sz="1400" dirty="0"/>
          </a:p>
          <a:p>
            <a:pPr marL="257175" indent="-257175">
              <a:buFontTx/>
              <a:buChar char="-"/>
            </a:pPr>
            <a:r>
              <a:rPr lang="nl-NL" sz="1400" dirty="0" err="1"/>
              <a:t>searches</a:t>
            </a:r>
            <a:endParaRPr lang="nl-NL" sz="1400" dirty="0"/>
          </a:p>
          <a:p>
            <a:pPr marL="257175" indent="-257175">
              <a:buFontTx/>
              <a:buChar char="-"/>
            </a:pPr>
            <a:r>
              <a:rPr lang="nl-NL" sz="1400" dirty="0"/>
              <a:t>product details</a:t>
            </a:r>
          </a:p>
          <a:p>
            <a:pPr marL="257175" indent="-257175">
              <a:buFontTx/>
              <a:buChar char="-"/>
            </a:pPr>
            <a:r>
              <a:rPr lang="nl-NL" sz="1400" dirty="0"/>
              <a:t>Orders</a:t>
            </a:r>
            <a:br>
              <a:rPr lang="nl-NL" sz="1400" dirty="0"/>
            </a:br>
            <a:br>
              <a:rPr lang="nl-NL" sz="1400" dirty="0"/>
            </a:br>
            <a:endParaRPr lang="en-US" sz="1400" dirty="0" err="1"/>
          </a:p>
        </p:txBody>
      </p:sp>
      <p:pic>
        <p:nvPicPr>
          <p:cNvPr id="28" name="Picture 4" descr="Image result for oracle database logo"/>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047010" y="220970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Related im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5170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1"/>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p:bldP spid="22" grpId="0"/>
      <p:bldP spid="2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nl-NL"/>
          </a:p>
        </p:txBody>
      </p:sp>
      <p:sp>
        <p:nvSpPr>
          <p:cNvPr id="3" name="Content Placeholder 2"/>
          <p:cNvSpPr>
            <a:spLocks noGrp="1"/>
          </p:cNvSpPr>
          <p:nvPr>
            <p:ph idx="1"/>
          </p:nvPr>
        </p:nvSpPr>
        <p:spPr/>
        <p:txBody>
          <a:bodyPr/>
          <a:lstStyle/>
          <a:p>
            <a:endParaRPr lang="nl-NL"/>
          </a:p>
        </p:txBody>
      </p:sp>
      <p:sp>
        <p:nvSpPr>
          <p:cNvPr id="4" name="Footer Placeholder 3"/>
          <p:cNvSpPr>
            <a:spLocks noGrp="1"/>
          </p:cNvSpPr>
          <p:nvPr>
            <p:ph type="ftr" sz="quarter" idx="11"/>
          </p:nvPr>
        </p:nvSpPr>
        <p:spPr/>
        <p:txBody>
          <a:bodyPr/>
          <a:lstStyle/>
          <a:p>
            <a:r>
              <a:rPr lang="en-US"/>
              <a:t>Who Wants to Become an IT Architect? - EMEA Groundbreakers Virtual Tour 2021</a:t>
            </a:r>
            <a:endParaRPr lang="nl-NL" dirty="0"/>
          </a:p>
        </p:txBody>
      </p:sp>
      <p:sp>
        <p:nvSpPr>
          <p:cNvPr id="6" name="Rectangle 5"/>
          <p:cNvSpPr/>
          <p:nvPr/>
        </p:nvSpPr>
        <p:spPr>
          <a:xfrm>
            <a:off x="-584200" y="1342300"/>
            <a:ext cx="1921933" cy="327203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sz="1013"/>
          </a:p>
        </p:txBody>
      </p:sp>
      <p:sp>
        <p:nvSpPr>
          <p:cNvPr id="7" name="Can 6"/>
          <p:cNvSpPr/>
          <p:nvPr/>
        </p:nvSpPr>
        <p:spPr>
          <a:xfrm>
            <a:off x="3369366" y="25736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8" name="Can 7"/>
          <p:cNvSpPr/>
          <p:nvPr/>
        </p:nvSpPr>
        <p:spPr>
          <a:xfrm>
            <a:off x="3274116" y="240220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sp>
        <p:nvSpPr>
          <p:cNvPr id="9" name="Can 8"/>
          <p:cNvSpPr/>
          <p:nvPr/>
        </p:nvSpPr>
        <p:spPr>
          <a:xfrm>
            <a:off x="3178866" y="2230753"/>
            <a:ext cx="1517839" cy="923449"/>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cxnSp>
        <p:nvCxnSpPr>
          <p:cNvPr id="10" name="Straight Arrow Connector 9"/>
          <p:cNvCxnSpPr/>
          <p:nvPr/>
        </p:nvCxnSpPr>
        <p:spPr>
          <a:xfrm>
            <a:off x="854766" y="22874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854766" y="23731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854766" y="24588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854766" y="25446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854766" y="26303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854766" y="27160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p:nvPr/>
        </p:nvCxnSpPr>
        <p:spPr>
          <a:xfrm>
            <a:off x="854766" y="28017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a:off x="854766" y="288750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p:nvPr/>
        </p:nvCxnSpPr>
        <p:spPr>
          <a:xfrm>
            <a:off x="854766" y="297322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9" name="Straight Arrow Connector 18"/>
          <p:cNvCxnSpPr/>
          <p:nvPr/>
        </p:nvCxnSpPr>
        <p:spPr>
          <a:xfrm>
            <a:off x="854766" y="3058952"/>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p:nvPr/>
        </p:nvCxnSpPr>
        <p:spPr>
          <a:xfrm>
            <a:off x="854766" y="3144677"/>
            <a:ext cx="2324100" cy="952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1" name="TextBox 20"/>
          <p:cNvSpPr txBox="1"/>
          <p:nvPr/>
        </p:nvSpPr>
        <p:spPr>
          <a:xfrm>
            <a:off x="115107" y="2148407"/>
            <a:ext cx="1441420" cy="1200329"/>
          </a:xfrm>
          <a:prstGeom prst="rect">
            <a:avLst/>
          </a:prstGeom>
          <a:solidFill>
            <a:schemeClr val="accent2">
              <a:lumMod val="40000"/>
              <a:lumOff val="60000"/>
            </a:schemeClr>
          </a:solidFill>
        </p:spPr>
        <p:txBody>
          <a:bodyPr wrap="none" rtlCol="0">
            <a:spAutoFit/>
          </a:bodyPr>
          <a:lstStyle/>
          <a:p>
            <a:r>
              <a:rPr lang="nl-NL" sz="1200" dirty="0"/>
              <a:t>Webshop </a:t>
            </a:r>
            <a:r>
              <a:rPr lang="nl-NL" sz="1200" dirty="0" err="1"/>
              <a:t>visits</a:t>
            </a:r>
            <a:endParaRPr lang="nl-NL" sz="1200" dirty="0"/>
          </a:p>
          <a:p>
            <a:pPr marL="257175" indent="-257175">
              <a:buFontTx/>
              <a:buChar char="-"/>
            </a:pPr>
            <a:r>
              <a:rPr lang="nl-NL" sz="1200" dirty="0" err="1"/>
              <a:t>searches</a:t>
            </a:r>
            <a:endParaRPr lang="nl-NL" sz="1200" dirty="0"/>
          </a:p>
          <a:p>
            <a:pPr marL="257175" indent="-257175">
              <a:buFontTx/>
              <a:buChar char="-"/>
            </a:pPr>
            <a:r>
              <a:rPr lang="nl-NL" sz="1200" dirty="0"/>
              <a:t>product details</a:t>
            </a:r>
          </a:p>
          <a:p>
            <a:pPr marL="257175" indent="-257175">
              <a:buFontTx/>
              <a:buChar char="-"/>
            </a:pPr>
            <a:r>
              <a:rPr lang="nl-NL" sz="1200" dirty="0"/>
              <a:t>Orders</a:t>
            </a:r>
            <a:br>
              <a:rPr lang="nl-NL" sz="1200" dirty="0"/>
            </a:br>
            <a:br>
              <a:rPr lang="nl-NL" sz="1200" dirty="0"/>
            </a:br>
            <a:endParaRPr lang="en-US" sz="1200" dirty="0" err="1"/>
          </a:p>
        </p:txBody>
      </p:sp>
      <p:cxnSp>
        <p:nvCxnSpPr>
          <p:cNvPr id="22" name="Straight Connector 21"/>
          <p:cNvCxnSpPr/>
          <p:nvPr/>
        </p:nvCxnSpPr>
        <p:spPr>
          <a:xfrm flipH="1">
            <a:off x="4960409" y="1515425"/>
            <a:ext cx="9525" cy="325755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3" name="TextBox 22"/>
          <p:cNvSpPr txBox="1"/>
          <p:nvPr/>
        </p:nvSpPr>
        <p:spPr>
          <a:xfrm>
            <a:off x="4670757" y="4782500"/>
            <a:ext cx="590226" cy="248209"/>
          </a:xfrm>
          <a:prstGeom prst="rect">
            <a:avLst/>
          </a:prstGeom>
          <a:noFill/>
        </p:spPr>
        <p:txBody>
          <a:bodyPr wrap="none" rtlCol="0">
            <a:spAutoFit/>
          </a:bodyPr>
          <a:lstStyle/>
          <a:p>
            <a:r>
              <a:rPr lang="nl-NL" sz="1013" dirty="0"/>
              <a:t>firewall</a:t>
            </a:r>
            <a:endParaRPr lang="en-US" sz="1013" dirty="0" err="1"/>
          </a:p>
        </p:txBody>
      </p:sp>
      <p:sp>
        <p:nvSpPr>
          <p:cNvPr id="24" name="TextBox 23"/>
          <p:cNvSpPr txBox="1"/>
          <p:nvPr/>
        </p:nvSpPr>
        <p:spPr>
          <a:xfrm>
            <a:off x="6254678" y="3502088"/>
            <a:ext cx="2925801" cy="1169551"/>
          </a:xfrm>
          <a:prstGeom prst="rect">
            <a:avLst/>
          </a:prstGeom>
          <a:noFill/>
        </p:spPr>
        <p:txBody>
          <a:bodyPr wrap="none" rtlCol="0">
            <a:spAutoFit/>
          </a:bodyPr>
          <a:lstStyle/>
          <a:p>
            <a:r>
              <a:rPr lang="nl-NL" sz="1400" dirty="0"/>
              <a:t>Data </a:t>
            </a:r>
            <a:r>
              <a:rPr lang="nl-NL" sz="1400" dirty="0" err="1"/>
              <a:t>manipulation</a:t>
            </a:r>
            <a:endParaRPr lang="nl-NL" sz="1400" dirty="0"/>
          </a:p>
          <a:p>
            <a:r>
              <a:rPr lang="nl-NL" sz="1400" dirty="0"/>
              <a:t>Data </a:t>
            </a:r>
            <a:r>
              <a:rPr lang="nl-NL" sz="1400" dirty="0" err="1"/>
              <a:t>Quality</a:t>
            </a:r>
            <a:r>
              <a:rPr lang="nl-NL" sz="1400" dirty="0"/>
              <a:t> (</a:t>
            </a:r>
            <a:r>
              <a:rPr lang="nl-NL" sz="1400" dirty="0" err="1"/>
              <a:t>enforcement</a:t>
            </a:r>
            <a:r>
              <a:rPr lang="nl-NL" sz="1400" dirty="0"/>
              <a:t>)</a:t>
            </a:r>
          </a:p>
          <a:p>
            <a:r>
              <a:rPr lang="nl-NL" sz="1400" dirty="0"/>
              <a:t>&lt;10K transactions, business </a:t>
            </a:r>
            <a:r>
              <a:rPr lang="nl-NL" sz="1400" dirty="0" err="1"/>
              <a:t>hours</a:t>
            </a:r>
            <a:endParaRPr lang="nl-NL" sz="1400" dirty="0"/>
          </a:p>
          <a:p>
            <a:r>
              <a:rPr lang="nl-NL" sz="1400" dirty="0"/>
              <a:t>Batch jobs next </a:t>
            </a:r>
            <a:r>
              <a:rPr lang="nl-NL" sz="1400" dirty="0" err="1"/>
              <a:t>to</a:t>
            </a:r>
            <a:r>
              <a:rPr lang="nl-NL" sz="1400" dirty="0"/>
              <a:t> online</a:t>
            </a:r>
          </a:p>
          <a:p>
            <a:r>
              <a:rPr lang="nl-NL" sz="1400" dirty="0"/>
              <a:t>Speed is </a:t>
            </a:r>
            <a:r>
              <a:rPr lang="nl-NL" sz="1400" dirty="0" err="1"/>
              <a:t>nice</a:t>
            </a:r>
            <a:endParaRPr lang="en-US" sz="1400" dirty="0" err="1"/>
          </a:p>
        </p:txBody>
      </p:sp>
      <p:sp>
        <p:nvSpPr>
          <p:cNvPr id="25" name="TextBox 24"/>
          <p:cNvSpPr txBox="1"/>
          <p:nvPr/>
        </p:nvSpPr>
        <p:spPr>
          <a:xfrm>
            <a:off x="115108" y="3502087"/>
            <a:ext cx="1854995" cy="1169551"/>
          </a:xfrm>
          <a:prstGeom prst="rect">
            <a:avLst/>
          </a:prstGeom>
          <a:noFill/>
        </p:spPr>
        <p:txBody>
          <a:bodyPr wrap="none" rtlCol="0">
            <a:spAutoFit/>
          </a:bodyPr>
          <a:lstStyle/>
          <a:p>
            <a:r>
              <a:rPr lang="nl-NL" sz="1400" dirty="0"/>
              <a:t>Read </a:t>
            </a:r>
            <a:r>
              <a:rPr lang="nl-NL" sz="1400" dirty="0" err="1"/>
              <a:t>only</a:t>
            </a:r>
            <a:endParaRPr lang="nl-NL" sz="1400" dirty="0"/>
          </a:p>
          <a:p>
            <a:r>
              <a:rPr lang="nl-NL" sz="1400" dirty="0"/>
              <a:t>Online (most of) 24/7</a:t>
            </a:r>
          </a:p>
          <a:p>
            <a:r>
              <a:rPr lang="nl-NL" sz="1400" dirty="0"/>
              <a:t>Speed is </a:t>
            </a:r>
            <a:r>
              <a:rPr lang="nl-NL" sz="1400" dirty="0" err="1"/>
              <a:t>crucial</a:t>
            </a:r>
            <a:r>
              <a:rPr lang="nl-NL" sz="1400" dirty="0"/>
              <a:t> </a:t>
            </a:r>
          </a:p>
          <a:p>
            <a:r>
              <a:rPr lang="nl-NL" sz="1400" dirty="0"/>
              <a:t>XHTML &amp; JSON</a:t>
            </a:r>
          </a:p>
          <a:p>
            <a:r>
              <a:rPr lang="nl-NL" sz="1400" dirty="0"/>
              <a:t>&gt; 5M </a:t>
            </a:r>
            <a:r>
              <a:rPr lang="nl-NL" sz="1400" dirty="0" err="1"/>
              <a:t>visits</a:t>
            </a:r>
            <a:endParaRPr lang="nl-NL" sz="1400" dirty="0"/>
          </a:p>
        </p:txBody>
      </p:sp>
      <p:sp>
        <p:nvSpPr>
          <p:cNvPr id="26" name="TextBox 25"/>
          <p:cNvSpPr txBox="1"/>
          <p:nvPr/>
        </p:nvSpPr>
        <p:spPr>
          <a:xfrm>
            <a:off x="3618466" y="1342301"/>
            <a:ext cx="468398" cy="248209"/>
          </a:xfrm>
          <a:prstGeom prst="rect">
            <a:avLst/>
          </a:prstGeom>
          <a:noFill/>
        </p:spPr>
        <p:txBody>
          <a:bodyPr wrap="none" rtlCol="0">
            <a:spAutoFit/>
          </a:bodyPr>
          <a:lstStyle/>
          <a:p>
            <a:r>
              <a:rPr lang="nl-NL" sz="1013" dirty="0"/>
              <a:t>DMZ</a:t>
            </a:r>
            <a:endParaRPr lang="en-US" sz="1013" dirty="0" err="1"/>
          </a:p>
        </p:txBody>
      </p:sp>
      <p:cxnSp>
        <p:nvCxnSpPr>
          <p:cNvPr id="27" name="Straight Connector 26"/>
          <p:cNvCxnSpPr/>
          <p:nvPr/>
        </p:nvCxnSpPr>
        <p:spPr>
          <a:xfrm flipH="1">
            <a:off x="2941109" y="1515425"/>
            <a:ext cx="9525" cy="3257550"/>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28" name="TextBox 27"/>
          <p:cNvSpPr txBox="1"/>
          <p:nvPr/>
        </p:nvSpPr>
        <p:spPr>
          <a:xfrm>
            <a:off x="2895731" y="3390116"/>
            <a:ext cx="2084225" cy="1600438"/>
          </a:xfrm>
          <a:prstGeom prst="rect">
            <a:avLst/>
          </a:prstGeom>
          <a:noFill/>
        </p:spPr>
        <p:txBody>
          <a:bodyPr wrap="none" rtlCol="0">
            <a:spAutoFit/>
          </a:bodyPr>
          <a:lstStyle/>
          <a:p>
            <a:r>
              <a:rPr lang="nl-NL" sz="1400" b="1" dirty="0"/>
              <a:t>Read </a:t>
            </a:r>
            <a:r>
              <a:rPr lang="nl-NL" sz="1400" b="1" dirty="0" err="1"/>
              <a:t>only</a:t>
            </a:r>
            <a:endParaRPr lang="nl-NL" sz="1400" b="1" dirty="0"/>
          </a:p>
          <a:p>
            <a:r>
              <a:rPr lang="nl-NL" sz="1400" b="1" dirty="0"/>
              <a:t>JSON </a:t>
            </a:r>
            <a:r>
              <a:rPr lang="nl-NL" sz="1400" b="1" dirty="0" err="1"/>
              <a:t>documents</a:t>
            </a:r>
            <a:endParaRPr lang="nl-NL" sz="1400" b="1" dirty="0"/>
          </a:p>
          <a:p>
            <a:r>
              <a:rPr lang="nl-NL" sz="1400" b="1" dirty="0"/>
              <a:t>Images</a:t>
            </a:r>
          </a:p>
          <a:p>
            <a:r>
              <a:rPr lang="nl-NL" sz="1400" b="1" dirty="0" err="1"/>
              <a:t>Text</a:t>
            </a:r>
            <a:r>
              <a:rPr lang="nl-NL" sz="1400" b="1" dirty="0"/>
              <a:t> Search</a:t>
            </a:r>
          </a:p>
          <a:p>
            <a:r>
              <a:rPr lang="nl-NL" sz="1400" b="1" dirty="0" err="1"/>
              <a:t>Scale</a:t>
            </a:r>
            <a:r>
              <a:rPr lang="nl-NL" sz="1400" b="1" dirty="0"/>
              <a:t> Out </a:t>
            </a:r>
            <a:r>
              <a:rPr lang="nl-NL" sz="1400" b="1" dirty="0" err="1"/>
              <a:t>Horizontally</a:t>
            </a:r>
            <a:endParaRPr lang="nl-NL" sz="1400" b="1" dirty="0"/>
          </a:p>
          <a:p>
            <a:r>
              <a:rPr lang="nl-NL" sz="1400" b="1" dirty="0" err="1"/>
              <a:t>Cheap</a:t>
            </a:r>
            <a:endParaRPr lang="nl-NL" sz="1400" b="1" dirty="0"/>
          </a:p>
          <a:p>
            <a:r>
              <a:rPr lang="en-US" sz="1400" b="1" dirty="0"/>
              <a:t>Stale but consistent</a:t>
            </a:r>
          </a:p>
        </p:txBody>
      </p:sp>
      <p:sp>
        <p:nvSpPr>
          <p:cNvPr id="29" name="Can 28"/>
          <p:cNvSpPr/>
          <p:nvPr/>
        </p:nvSpPr>
        <p:spPr>
          <a:xfrm>
            <a:off x="5426766" y="2106928"/>
            <a:ext cx="2038350" cy="1300325"/>
          </a:xfrm>
          <a:prstGeom prst="can">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nl-NL" sz="1013" dirty="0" err="1"/>
              <a:t>Products</a:t>
            </a:r>
            <a:endParaRPr lang="en-US" sz="1013" dirty="0"/>
          </a:p>
        </p:txBody>
      </p:sp>
      <p:pic>
        <p:nvPicPr>
          <p:cNvPr id="30" name="Picture 29"/>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52372" y="1818068"/>
            <a:ext cx="1544333" cy="40466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1" name="Left Arrow 30"/>
          <p:cNvSpPr/>
          <p:nvPr/>
        </p:nvSpPr>
        <p:spPr>
          <a:xfrm>
            <a:off x="4568118" y="2590380"/>
            <a:ext cx="1011416" cy="333420"/>
          </a:xfrm>
          <a:prstGeom prst="leftArrow">
            <a:avLst/>
          </a:prstGeom>
          <a:gradFill>
            <a:gsLst>
              <a:gs pos="0">
                <a:schemeClr val="accent1"/>
              </a:gs>
              <a:gs pos="47000">
                <a:schemeClr val="accent1">
                  <a:tint val="44500"/>
                  <a:satMod val="160000"/>
                </a:schemeClr>
              </a:gs>
              <a:gs pos="100000">
                <a:srgbClr val="FF0000"/>
              </a:gs>
            </a:gsLst>
            <a:lin ang="0" scaled="0"/>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13"/>
          </a:p>
        </p:txBody>
      </p:sp>
      <p:sp>
        <p:nvSpPr>
          <p:cNvPr id="32" name="Rectangular Callout 31"/>
          <p:cNvSpPr/>
          <p:nvPr/>
        </p:nvSpPr>
        <p:spPr>
          <a:xfrm>
            <a:off x="5056437" y="1182291"/>
            <a:ext cx="1689405" cy="365299"/>
          </a:xfrm>
          <a:prstGeom prst="wedgeRectCallout">
            <a:avLst>
              <a:gd name="adj1" fmla="val -38151"/>
              <a:gd name="adj2" fmla="val 371798"/>
            </a:avLst>
          </a:prstGeom>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sz="1500"/>
          </a:p>
        </p:txBody>
      </p:sp>
      <p:sp>
        <p:nvSpPr>
          <p:cNvPr id="33" name="TextBox 32"/>
          <p:cNvSpPr txBox="1"/>
          <p:nvPr/>
        </p:nvSpPr>
        <p:spPr>
          <a:xfrm>
            <a:off x="5056438" y="1201341"/>
            <a:ext cx="1739579" cy="323165"/>
          </a:xfrm>
          <a:prstGeom prst="rect">
            <a:avLst/>
          </a:prstGeom>
          <a:noFill/>
        </p:spPr>
        <p:txBody>
          <a:bodyPr wrap="none" rtlCol="0">
            <a:spAutoFit/>
          </a:bodyPr>
          <a:lstStyle/>
          <a:p>
            <a:r>
              <a:rPr lang="nl-NL" sz="1500" dirty="0" err="1"/>
              <a:t>Nightly</a:t>
            </a:r>
            <a:r>
              <a:rPr lang="nl-NL" sz="1500" dirty="0"/>
              <a:t> </a:t>
            </a:r>
            <a:r>
              <a:rPr lang="nl-NL" sz="1500" dirty="0" err="1"/>
              <a:t>generation</a:t>
            </a:r>
            <a:endParaRPr lang="en-US" sz="1500" dirty="0" err="1"/>
          </a:p>
        </p:txBody>
      </p:sp>
      <p:sp>
        <p:nvSpPr>
          <p:cNvPr id="34" name="Left Arrow 33"/>
          <p:cNvSpPr/>
          <p:nvPr/>
        </p:nvSpPr>
        <p:spPr>
          <a:xfrm>
            <a:off x="7290734" y="2487452"/>
            <a:ext cx="1800225" cy="638175"/>
          </a:xfrm>
          <a:prstGeom prst="leftArrow">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sz="1013"/>
          </a:p>
        </p:txBody>
      </p:sp>
      <p:sp>
        <p:nvSpPr>
          <p:cNvPr id="35" name="TextBox 34"/>
          <p:cNvSpPr txBox="1"/>
          <p:nvPr/>
        </p:nvSpPr>
        <p:spPr>
          <a:xfrm>
            <a:off x="7447896" y="2663664"/>
            <a:ext cx="1587294" cy="323165"/>
          </a:xfrm>
          <a:prstGeom prst="rect">
            <a:avLst/>
          </a:prstGeom>
          <a:noFill/>
        </p:spPr>
        <p:txBody>
          <a:bodyPr wrap="none" rtlCol="0">
            <a:spAutoFit/>
          </a:bodyPr>
          <a:lstStyle/>
          <a:p>
            <a:r>
              <a:rPr lang="nl-NL" sz="1500" dirty="0"/>
              <a:t>Product updates</a:t>
            </a:r>
            <a:endParaRPr lang="en-US" sz="1500" dirty="0" err="1"/>
          </a:p>
        </p:txBody>
      </p:sp>
      <p:pic>
        <p:nvPicPr>
          <p:cNvPr id="36" name="Picture 4" descr="Image result for oracle database logo"/>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56764" y="1596650"/>
            <a:ext cx="1561069" cy="516581"/>
          </a:xfrm>
          <a:prstGeom prst="rect">
            <a:avLst/>
          </a:prstGeom>
          <a:noFill/>
          <a:extLst>
            <a:ext uri="{909E8E84-426E-40DD-AFC4-6F175D3DCCD1}">
              <a14:hiddenFill xmlns:a14="http://schemas.microsoft.com/office/drawing/2010/main">
                <a:solidFill>
                  <a:srgbClr val="FFFFFF"/>
                </a:solidFill>
              </a14:hiddenFill>
            </a:ext>
          </a:extLst>
        </p:spPr>
      </p:pic>
      <p:pic>
        <p:nvPicPr>
          <p:cNvPr id="57346" name="Picture 2" descr="Elasticsearch"/>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74116" y="1331457"/>
            <a:ext cx="1508126" cy="986519"/>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 descr="Related imag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97376" y="179643"/>
            <a:ext cx="1421247" cy="1065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77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0" presetClass="exit" presetSubtype="0" fill="hold" nodeType="clickEffect">
                                  <p:stCondLst>
                                    <p:cond delay="0"/>
                                  </p:stCondLst>
                                  <p:childTnLst>
                                    <p:animEffect transition="out" filter="fade">
                                      <p:cBhvr>
                                        <p:cTn id="28" dur="500"/>
                                        <p:tgtEl>
                                          <p:spTgt spid="30"/>
                                        </p:tgtEl>
                                      </p:cBhvr>
                                    </p:animEffect>
                                    <p:set>
                                      <p:cBhvr>
                                        <p:cTn id="29" dur="1" fill="hold">
                                          <p:stCondLst>
                                            <p:cond delay="499"/>
                                          </p:stCondLst>
                                        </p:cTn>
                                        <p:tgtEl>
                                          <p:spTgt spid="30"/>
                                        </p:tgtEl>
                                        <p:attrNameLst>
                                          <p:attrName>style.visibility</p:attrName>
                                        </p:attrNameLst>
                                      </p:cBhvr>
                                      <p:to>
                                        <p:strVal val="hidden"/>
                                      </p:to>
                                    </p:set>
                                  </p:childTnLst>
                                </p:cTn>
                              </p:par>
                              <p:par>
                                <p:cTn id="30" presetID="10" presetClass="entr" presetSubtype="0" fill="hold" nodeType="withEffect">
                                  <p:stCondLst>
                                    <p:cond delay="0"/>
                                  </p:stCondLst>
                                  <p:childTnLst>
                                    <p:set>
                                      <p:cBhvr>
                                        <p:cTn id="31" dur="1" fill="hold">
                                          <p:stCondLst>
                                            <p:cond delay="0"/>
                                          </p:stCondLst>
                                        </p:cTn>
                                        <p:tgtEl>
                                          <p:spTgt spid="57346"/>
                                        </p:tgtEl>
                                        <p:attrNameLst>
                                          <p:attrName>style.visibility</p:attrName>
                                        </p:attrNameLst>
                                      </p:cBhvr>
                                      <p:to>
                                        <p:strVal val="visible"/>
                                      </p:to>
                                    </p:set>
                                    <p:animEffect transition="in" filter="fade">
                                      <p:cBhvr>
                                        <p:cTn id="32" dur="500"/>
                                        <p:tgtEl>
                                          <p:spTgt spid="573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6" grpId="0"/>
      <p:bldP spid="28" grpId="0"/>
      <p:bldP spid="31" grpId="0" animBg="1"/>
      <p:bldP spid="32"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p:cNvSpPr>
            <a:spLocks noGrp="1"/>
          </p:cNvSpPr>
          <p:nvPr>
            <p:ph type="ftr" sz="quarter" idx="11"/>
          </p:nvPr>
        </p:nvSpPr>
        <p:spPr/>
        <p:txBody>
          <a:bodyPr/>
          <a:lstStyle/>
          <a:p>
            <a:r>
              <a:rPr lang="en-US"/>
              <a:t>Who Wants to Become an IT Architect? - EMEA Groundbreakers Virtual Tour 2021</a:t>
            </a:r>
            <a:endParaRPr lang="nl-NL" dirty="0"/>
          </a:p>
        </p:txBody>
      </p:sp>
      <p:sp>
        <p:nvSpPr>
          <p:cNvPr id="16" name="Can 15"/>
          <p:cNvSpPr/>
          <p:nvPr/>
        </p:nvSpPr>
        <p:spPr>
          <a:xfrm>
            <a:off x="3631699" y="1208015"/>
            <a:ext cx="3012382" cy="2781758"/>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40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40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447332" y="1603675"/>
            <a:ext cx="2034469" cy="639265"/>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17447" y="2125494"/>
            <a:ext cx="3364356" cy="2761060"/>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48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4800" b="0" i="0" u="none" strike="noStrike" kern="0" cap="none" spc="0" normalizeH="0" baseline="0" noProof="0" dirty="0">
              <a:ln>
                <a:noFill/>
              </a:ln>
              <a:solidFill>
                <a:prstClr val="white"/>
              </a:solidFill>
              <a:effectLst/>
              <a:uLnTx/>
              <a:uFillTx/>
              <a:latin typeface="Calibri"/>
              <a:ea typeface="+mn-ea"/>
              <a:cs typeface="+mn-cs"/>
            </a:endParaRPr>
          </a:p>
        </p:txBody>
      </p:sp>
      <p:sp>
        <p:nvSpPr>
          <p:cNvPr id="3" name="Title 2"/>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Tree>
    <p:extLst>
      <p:ext uri="{BB962C8B-B14F-4D97-AF65-F5344CB8AC3E}">
        <p14:creationId xmlns:p14="http://schemas.microsoft.com/office/powerpoint/2010/main" val="3998866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par>
                          <p:cTn id="13" fill="hold">
                            <p:stCondLst>
                              <p:cond delay="500"/>
                            </p:stCondLst>
                            <p:childTnLst>
                              <p:par>
                                <p:cTn id="14" presetID="6" presetClass="emph" presetSubtype="0" fill="hold" grpId="1" nodeType="afterEffect">
                                  <p:stCondLst>
                                    <p:cond delay="0"/>
                                  </p:stCondLst>
                                  <p:childTnLst>
                                    <p:animScale>
                                      <p:cBhvr>
                                        <p:cTn id="15" dur="2000" fill="hold"/>
                                        <p:tgtEl>
                                          <p:spTgt spid="18"/>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8" grpId="1"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loud 28"/>
          <p:cNvSpPr/>
          <p:nvPr/>
        </p:nvSpPr>
        <p:spPr>
          <a:xfrm>
            <a:off x="1518407" y="3663674"/>
            <a:ext cx="2614585" cy="1260390"/>
          </a:xfrm>
          <a:prstGeom prst="cloud">
            <a:avLst/>
          </a:prstGeom>
          <a:ln/>
        </p:spPr>
        <p:style>
          <a:lnRef idx="1">
            <a:schemeClr val="accent1"/>
          </a:lnRef>
          <a:fillRef idx="2">
            <a:schemeClr val="accent1"/>
          </a:fillRef>
          <a:effectRef idx="1">
            <a:schemeClr val="accent1"/>
          </a:effectRef>
          <a:fontRef idx="minor">
            <a:schemeClr val="dk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nl-NL" sz="1800" b="0" i="0" u="none" strike="noStrike" kern="0" cap="none" spc="0" normalizeH="0" baseline="0" noProof="0">
              <a:ln>
                <a:noFill/>
              </a:ln>
              <a:solidFill>
                <a:prstClr val="white"/>
              </a:solidFill>
              <a:effectLst/>
              <a:uLnTx/>
              <a:uFillTx/>
              <a:latin typeface="Calibri"/>
              <a:ea typeface="+mn-ea"/>
              <a:cs typeface="+mn-cs"/>
            </a:endParaRPr>
          </a:p>
        </p:txBody>
      </p:sp>
      <p:sp>
        <p:nvSpPr>
          <p:cNvPr id="4" name="Footer Placeholder 3"/>
          <p:cNvSpPr>
            <a:spLocks noGrp="1"/>
          </p:cNvSpPr>
          <p:nvPr>
            <p:ph type="ftr" sz="quarter" idx="11"/>
          </p:nvPr>
        </p:nvSpPr>
        <p:spPr/>
        <p:txBody>
          <a:bodyPr/>
          <a:lstStyle/>
          <a:p>
            <a:r>
              <a:rPr lang="en-US"/>
              <a:t>Who Wants to Become an IT Architect? - EMEA Groundbreakers Virtual Tour 2021</a:t>
            </a:r>
            <a:endParaRPr lang="nl-NL" dirty="0"/>
          </a:p>
        </p:txBody>
      </p:sp>
      <p:sp>
        <p:nvSpPr>
          <p:cNvPr id="14" name="Can 13"/>
          <p:cNvSpPr/>
          <p:nvPr/>
        </p:nvSpPr>
        <p:spPr>
          <a:xfrm>
            <a:off x="4661261" y="2616546"/>
            <a:ext cx="1140355" cy="725071"/>
          </a:xfrm>
          <a:prstGeom prst="can">
            <a:avLst/>
          </a:prstGeom>
          <a:gradFill rotWithShape="1">
            <a:gsLst>
              <a:gs pos="0">
                <a:sysClr val="windowText" lastClr="000000">
                  <a:lumMod val="110000"/>
                  <a:satMod val="105000"/>
                  <a:tint val="67000"/>
                </a:sysClr>
              </a:gs>
              <a:gs pos="50000">
                <a:sysClr val="windowText" lastClr="000000">
                  <a:lumMod val="105000"/>
                  <a:satMod val="103000"/>
                  <a:tint val="73000"/>
                </a:sysClr>
              </a:gs>
              <a:gs pos="100000">
                <a:sysClr val="windowText" lastClr="000000">
                  <a:lumMod val="105000"/>
                  <a:satMod val="109000"/>
                  <a:tint val="81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Special </a:t>
            </a:r>
            <a:r>
              <a:rPr kumimoji="0" lang="nl-NL" sz="1600" b="0" i="0" u="none" strike="noStrike" kern="0" cap="none" spc="0" normalizeH="0" baseline="0" noProof="0" dirty="0" err="1">
                <a:ln>
                  <a:noFill/>
                </a:ln>
                <a:solidFill>
                  <a:prstClr val="black"/>
                </a:solidFill>
                <a:effectLst/>
                <a:uLnTx/>
                <a:uFillTx/>
                <a:latin typeface="Calibri"/>
                <a:ea typeface="+mn-ea"/>
                <a:cs typeface="+mn-cs"/>
              </a:rPr>
              <a:t>Products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5" name="Can 14"/>
          <p:cNvSpPr/>
          <p:nvPr/>
        </p:nvSpPr>
        <p:spPr>
          <a:xfrm>
            <a:off x="5729070" y="3386563"/>
            <a:ext cx="1415154" cy="958699"/>
          </a:xfrm>
          <a:prstGeom prst="can">
            <a:avLst/>
          </a:prstGeom>
          <a:gradFill rotWithShape="1">
            <a:gsLst>
              <a:gs pos="0">
                <a:srgbClr val="FFBD47">
                  <a:lumMod val="110000"/>
                  <a:satMod val="105000"/>
                  <a:tint val="67000"/>
                </a:srgbClr>
              </a:gs>
              <a:gs pos="50000">
                <a:srgbClr val="FFBD47">
                  <a:lumMod val="105000"/>
                  <a:satMod val="103000"/>
                  <a:tint val="73000"/>
                </a:srgbClr>
              </a:gs>
              <a:gs pos="100000">
                <a:srgbClr val="FFBD47">
                  <a:lumMod val="105000"/>
                  <a:satMod val="109000"/>
                  <a:tint val="81000"/>
                </a:srgbClr>
              </a:gs>
            </a:gsLst>
            <a:lin ang="5400000" scaled="0"/>
          </a:gradFill>
          <a:ln w="6350" cap="flat" cmpd="sng" algn="ctr">
            <a:solidFill>
              <a:srgbClr val="FFBD47"/>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black"/>
                </a:solidFill>
                <a:effectLst/>
                <a:uLnTx/>
                <a:uFillTx/>
                <a:latin typeface="Calibri"/>
                <a:ea typeface="+mn-ea"/>
                <a:cs typeface="+mn-cs"/>
              </a:rPr>
              <a:t>Product Clusters</a:t>
            </a:r>
            <a:endParaRPr kumimoji="0" lang="en-US"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16" name="Can 15"/>
          <p:cNvSpPr/>
          <p:nvPr/>
        </p:nvSpPr>
        <p:spPr>
          <a:xfrm>
            <a:off x="3522641" y="1175600"/>
            <a:ext cx="2307707" cy="1349962"/>
          </a:xfrm>
          <a:prstGeom prst="can">
            <a:avLst/>
          </a:prstGeom>
          <a:gradFill rotWithShape="1">
            <a:gsLst>
              <a:gs pos="0">
                <a:srgbClr val="E84C22">
                  <a:satMod val="103000"/>
                  <a:lumMod val="102000"/>
                  <a:tint val="94000"/>
                </a:srgbClr>
              </a:gs>
              <a:gs pos="50000">
                <a:srgbClr val="E84C22">
                  <a:satMod val="110000"/>
                  <a:lumMod val="100000"/>
                  <a:shade val="100000"/>
                </a:srgbClr>
              </a:gs>
              <a:gs pos="100000">
                <a:srgbClr val="E84C22">
                  <a:lumMod val="99000"/>
                  <a:satMod val="120000"/>
                  <a:shade val="78000"/>
                </a:srgbClr>
              </a:gs>
            </a:gsLst>
            <a:lin ang="5400000" scaled="0"/>
          </a:gradFill>
          <a:ln w="6350" cap="flat" cmpd="sng" algn="ctr">
            <a:solidFill>
              <a:srgbClr val="E84C22"/>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err="1">
                <a:ln>
                  <a:noFill/>
                </a:ln>
                <a:solidFill>
                  <a:prstClr val="white"/>
                </a:solidFill>
                <a:effectLst/>
                <a:uLnTx/>
                <a:uFillTx/>
                <a:latin typeface="Calibri"/>
                <a:ea typeface="+mn-ea"/>
                <a:cs typeface="+mn-cs"/>
              </a:rPr>
              <a:t>Products</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7" name="Right Arrow 16"/>
          <p:cNvSpPr/>
          <p:nvPr/>
        </p:nvSpPr>
        <p:spPr>
          <a:xfrm>
            <a:off x="1297437" y="1603675"/>
            <a:ext cx="2034469" cy="815434"/>
          </a:xfrm>
          <a:prstGeom prst="rightArrow">
            <a:avLst/>
          </a:prstGeom>
          <a:gradFill rotWithShape="1">
            <a:gsLst>
              <a:gs pos="0">
                <a:srgbClr val="B22600">
                  <a:satMod val="103000"/>
                  <a:lumMod val="102000"/>
                  <a:tint val="94000"/>
                </a:srgbClr>
              </a:gs>
              <a:gs pos="50000">
                <a:srgbClr val="B22600">
                  <a:satMod val="110000"/>
                  <a:lumMod val="100000"/>
                  <a:shade val="100000"/>
                </a:srgbClr>
              </a:gs>
              <a:gs pos="100000">
                <a:srgbClr val="B22600">
                  <a:lumMod val="99000"/>
                  <a:satMod val="120000"/>
                  <a:shade val="78000"/>
                </a:srgbClr>
              </a:gs>
            </a:gsLst>
            <a:lin ang="5400000" scaled="0"/>
          </a:gradFill>
          <a:ln w="6350" cap="flat" cmpd="sng" algn="ctr">
            <a:solidFill>
              <a:srgbClr val="B226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Manipulation</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8" name="Right Arrow 17"/>
          <p:cNvSpPr/>
          <p:nvPr/>
        </p:nvSpPr>
        <p:spPr>
          <a:xfrm>
            <a:off x="1297438" y="3174339"/>
            <a:ext cx="2034469" cy="815434"/>
          </a:xfrm>
          <a:prstGeom prst="rightArrow">
            <a:avLst/>
          </a:prstGeom>
          <a:gradFill rotWithShape="1">
            <a:gsLst>
              <a:gs pos="0">
                <a:srgbClr val="CC9900">
                  <a:satMod val="103000"/>
                  <a:lumMod val="102000"/>
                  <a:tint val="94000"/>
                </a:srgbClr>
              </a:gs>
              <a:gs pos="50000">
                <a:srgbClr val="CC9900">
                  <a:satMod val="110000"/>
                  <a:lumMod val="100000"/>
                  <a:shade val="100000"/>
                </a:srgbClr>
              </a:gs>
              <a:gs pos="100000">
                <a:srgbClr val="CC9900">
                  <a:lumMod val="99000"/>
                  <a:satMod val="120000"/>
                  <a:shade val="78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alibri"/>
                <a:ea typeface="+mn-ea"/>
                <a:cs typeface="+mn-cs"/>
              </a:rPr>
              <a:t>Data Retrieval</a:t>
            </a:r>
            <a:endParaRPr kumimoji="0" lang="nl-NL" sz="1600" b="0" i="0" u="none" strike="noStrike" kern="0" cap="none" spc="0" normalizeH="0" baseline="0" noProof="0" dirty="0">
              <a:ln>
                <a:noFill/>
              </a:ln>
              <a:solidFill>
                <a:prstClr val="white"/>
              </a:solidFill>
              <a:effectLst/>
              <a:uLnTx/>
              <a:uFillTx/>
              <a:latin typeface="Calibri"/>
              <a:ea typeface="+mn-ea"/>
              <a:cs typeface="+mn-cs"/>
            </a:endParaRPr>
          </a:p>
        </p:txBody>
      </p:sp>
      <p:sp>
        <p:nvSpPr>
          <p:cNvPr id="19" name="Cube 18"/>
          <p:cNvSpPr/>
          <p:nvPr/>
        </p:nvSpPr>
        <p:spPr>
          <a:xfrm>
            <a:off x="4289604" y="3951381"/>
            <a:ext cx="1133490" cy="849507"/>
          </a:xfrm>
          <a:prstGeom prst="cube">
            <a:avLst/>
          </a:prstGeom>
          <a:gradFill rotWithShape="1">
            <a:gsLst>
              <a:gs pos="0">
                <a:srgbClr val="CC9900">
                  <a:lumMod val="110000"/>
                  <a:satMod val="105000"/>
                  <a:tint val="67000"/>
                </a:srgbClr>
              </a:gs>
              <a:gs pos="50000">
                <a:srgbClr val="CC9900">
                  <a:lumMod val="105000"/>
                  <a:satMod val="103000"/>
                  <a:tint val="73000"/>
                </a:srgbClr>
              </a:gs>
              <a:gs pos="100000">
                <a:srgbClr val="CC9900">
                  <a:lumMod val="105000"/>
                  <a:satMod val="109000"/>
                  <a:tint val="81000"/>
                </a:srgbClr>
              </a:gs>
            </a:gsLst>
            <a:lin ang="5400000" scaled="0"/>
          </a:gradFill>
          <a:ln w="6350" cap="flat" cmpd="sng" algn="ctr">
            <a:solidFill>
              <a:srgbClr val="CC99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Food Stuff</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0" name="Cube 19"/>
          <p:cNvSpPr/>
          <p:nvPr/>
        </p:nvSpPr>
        <p:spPr>
          <a:xfrm>
            <a:off x="3694778" y="3408299"/>
            <a:ext cx="1322659" cy="376114"/>
          </a:xfrm>
          <a:prstGeom prst="cube">
            <a:avLst/>
          </a:prstGeom>
          <a:gradFill rotWithShape="1">
            <a:gsLst>
              <a:gs pos="0">
                <a:srgbClr val="B64926">
                  <a:lumMod val="110000"/>
                  <a:satMod val="105000"/>
                  <a:tint val="67000"/>
                </a:srgbClr>
              </a:gs>
              <a:gs pos="50000">
                <a:srgbClr val="B64926">
                  <a:lumMod val="105000"/>
                  <a:satMod val="103000"/>
                  <a:tint val="73000"/>
                </a:srgbClr>
              </a:gs>
              <a:gs pos="100000">
                <a:srgbClr val="B64926">
                  <a:lumMod val="105000"/>
                  <a:satMod val="109000"/>
                  <a:tint val="81000"/>
                </a:srgbClr>
              </a:gs>
            </a:gsLst>
            <a:lin ang="5400000" scaled="0"/>
          </a:gradFill>
          <a:ln w="6350" cap="flat" cmpd="sng" algn="ctr">
            <a:solidFill>
              <a:srgbClr val="B64926"/>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latin typeface="Calibri"/>
                <a:ea typeface="+mn-ea"/>
                <a:cs typeface="+mn-cs"/>
              </a:rPr>
              <a:t>Toys</a:t>
            </a:r>
            <a:endParaRPr kumimoji="0" lang="nl-NL" sz="1600" b="0" i="0" u="none" strike="noStrike" kern="0" cap="none" spc="0" normalizeH="0" baseline="0" noProof="0" dirty="0">
              <a:ln>
                <a:noFill/>
              </a:ln>
              <a:solidFill>
                <a:prstClr val="black"/>
              </a:solidFill>
              <a:effectLst/>
              <a:uLnTx/>
              <a:uFillTx/>
              <a:latin typeface="Calibri"/>
              <a:ea typeface="+mn-ea"/>
              <a:cs typeface="+mn-cs"/>
            </a:endParaRPr>
          </a:p>
        </p:txBody>
      </p:sp>
      <p:sp>
        <p:nvSpPr>
          <p:cNvPr id="21" name="Can 20"/>
          <p:cNvSpPr/>
          <p:nvPr/>
        </p:nvSpPr>
        <p:spPr>
          <a:xfrm>
            <a:off x="6936846" y="2499733"/>
            <a:ext cx="1415154" cy="958699"/>
          </a:xfrm>
          <a:prstGeom prst="can">
            <a:avLst/>
          </a:prstGeom>
          <a:gradFill rotWithShape="1">
            <a:gsLst>
              <a:gs pos="0">
                <a:sysClr val="windowText" lastClr="000000">
                  <a:satMod val="103000"/>
                  <a:lumMod val="102000"/>
                  <a:tint val="94000"/>
                </a:sysClr>
              </a:gs>
              <a:gs pos="50000">
                <a:sysClr val="windowText" lastClr="000000">
                  <a:satMod val="110000"/>
                  <a:lumMod val="100000"/>
                  <a:shade val="100000"/>
                </a:sysClr>
              </a:gs>
              <a:gs pos="100000">
                <a:sysClr val="windowText" lastClr="000000">
                  <a:lumMod val="99000"/>
                  <a:satMod val="120000"/>
                  <a:shade val="78000"/>
                </a:sysClr>
              </a:gs>
            </a:gsLst>
            <a:lin ang="5400000" scaled="0"/>
          </a:gradFill>
          <a:ln w="6350" cap="flat" cmpd="sng" algn="ctr">
            <a:solidFill>
              <a:sysClr val="windowText" lastClr="000000"/>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nl-NL" sz="1600" b="0" i="0" u="none" strike="noStrike" kern="0" cap="none" spc="0" normalizeH="0" baseline="0" noProof="0" dirty="0">
                <a:ln>
                  <a:noFill/>
                </a:ln>
                <a:solidFill>
                  <a:prstClr val="white"/>
                </a:solidFill>
                <a:effectLst/>
                <a:uLnTx/>
                <a:uFillTx/>
                <a:latin typeface="Calibri"/>
                <a:ea typeface="+mn-ea"/>
                <a:cs typeface="+mn-cs"/>
              </a:rPr>
              <a:t>Quick Product Search Index</a:t>
            </a:r>
            <a:endParaRPr kumimoji="0" lang="en-US" sz="1600" b="0" i="0" u="none" strike="noStrike" kern="0" cap="none" spc="0" normalizeH="0" baseline="0" noProof="0" dirty="0">
              <a:ln>
                <a:noFill/>
              </a:ln>
              <a:solidFill>
                <a:prstClr val="white"/>
              </a:solidFill>
              <a:effectLst/>
              <a:uLnTx/>
              <a:uFillTx/>
              <a:latin typeface="Calibri"/>
              <a:ea typeface="+mn-ea"/>
              <a:cs typeface="+mn-cs"/>
            </a:endParaRPr>
          </a:p>
        </p:txBody>
      </p:sp>
      <p:cxnSp>
        <p:nvCxnSpPr>
          <p:cNvPr id="30" name="Straight Arrow Connector 29"/>
          <p:cNvCxnSpPr/>
          <p:nvPr/>
        </p:nvCxnSpPr>
        <p:spPr>
          <a:xfrm>
            <a:off x="4335363" y="2519884"/>
            <a:ext cx="532474" cy="1635868"/>
          </a:xfrm>
          <a:prstGeom prst="straightConnector1">
            <a:avLst/>
          </a:prstGeom>
          <a:noFill/>
          <a:ln w="57150" cap="flat" cmpd="sng" algn="ctr">
            <a:solidFill>
              <a:srgbClr val="E84C22"/>
            </a:solidFill>
            <a:prstDash val="solid"/>
            <a:miter lim="800000"/>
            <a:tailEnd type="triangle"/>
          </a:ln>
          <a:effectLst/>
        </p:spPr>
      </p:cxnSp>
      <p:cxnSp>
        <p:nvCxnSpPr>
          <p:cNvPr id="31" name="Straight Arrow Connector 30"/>
          <p:cNvCxnSpPr>
            <a:endCxn id="15" idx="1"/>
          </p:cNvCxnSpPr>
          <p:nvPr/>
        </p:nvCxnSpPr>
        <p:spPr>
          <a:xfrm>
            <a:off x="5694263" y="2092899"/>
            <a:ext cx="742384" cy="1293664"/>
          </a:xfrm>
          <a:prstGeom prst="straightConnector1">
            <a:avLst/>
          </a:prstGeom>
          <a:noFill/>
          <a:ln w="57150" cap="flat" cmpd="sng" algn="ctr">
            <a:solidFill>
              <a:srgbClr val="E84C22"/>
            </a:solidFill>
            <a:prstDash val="solid"/>
            <a:miter lim="800000"/>
            <a:tailEnd type="triangle"/>
          </a:ln>
          <a:effectLst/>
        </p:spPr>
      </p:cxnSp>
      <p:cxnSp>
        <p:nvCxnSpPr>
          <p:cNvPr id="32" name="Straight Arrow Connector 31"/>
          <p:cNvCxnSpPr/>
          <p:nvPr/>
        </p:nvCxnSpPr>
        <p:spPr>
          <a:xfrm>
            <a:off x="5694263" y="1653001"/>
            <a:ext cx="1449961" cy="917507"/>
          </a:xfrm>
          <a:prstGeom prst="straightConnector1">
            <a:avLst/>
          </a:prstGeom>
          <a:noFill/>
          <a:ln w="57150" cap="flat" cmpd="sng" algn="ctr">
            <a:solidFill>
              <a:srgbClr val="E84C22"/>
            </a:solidFill>
            <a:prstDash val="solid"/>
            <a:miter lim="800000"/>
            <a:tailEnd type="triangle"/>
          </a:ln>
          <a:effectLst/>
        </p:spPr>
      </p:cxnSp>
      <p:cxnSp>
        <p:nvCxnSpPr>
          <p:cNvPr id="33" name="Straight Arrow Connector 32"/>
          <p:cNvCxnSpPr/>
          <p:nvPr/>
        </p:nvCxnSpPr>
        <p:spPr>
          <a:xfrm>
            <a:off x="4033649" y="2475988"/>
            <a:ext cx="244258" cy="982444"/>
          </a:xfrm>
          <a:prstGeom prst="straightConnector1">
            <a:avLst/>
          </a:prstGeom>
          <a:noFill/>
          <a:ln w="57150" cap="flat" cmpd="sng" algn="ctr">
            <a:solidFill>
              <a:srgbClr val="E84C22"/>
            </a:solidFill>
            <a:prstDash val="solid"/>
            <a:miter lim="800000"/>
            <a:tailEnd type="triangle"/>
          </a:ln>
          <a:effectLst/>
        </p:spPr>
      </p:cxnSp>
      <p:cxnSp>
        <p:nvCxnSpPr>
          <p:cNvPr id="34" name="Straight Arrow Connector 33"/>
          <p:cNvCxnSpPr/>
          <p:nvPr/>
        </p:nvCxnSpPr>
        <p:spPr>
          <a:xfrm>
            <a:off x="4996870" y="2493851"/>
            <a:ext cx="73338" cy="286862"/>
          </a:xfrm>
          <a:prstGeom prst="straightConnector1">
            <a:avLst/>
          </a:prstGeom>
          <a:noFill/>
          <a:ln w="57150" cap="flat" cmpd="sng" algn="ctr">
            <a:solidFill>
              <a:srgbClr val="E84C22"/>
            </a:solidFill>
            <a:prstDash val="solid"/>
            <a:miter lim="800000"/>
            <a:tailEnd type="triangle"/>
          </a:ln>
          <a:effectLst/>
        </p:spPr>
      </p:cxnSp>
      <p:sp>
        <p:nvSpPr>
          <p:cNvPr id="41" name="Cube 40"/>
          <p:cNvSpPr/>
          <p:nvPr/>
        </p:nvSpPr>
        <p:spPr>
          <a:xfrm>
            <a:off x="2165063" y="3994534"/>
            <a:ext cx="1613849" cy="806354"/>
          </a:xfrm>
          <a:prstGeom prst="cub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dirty="0"/>
              <a:t>Product Store in SaaS app</a:t>
            </a:r>
            <a:endParaRPr lang="nl-NL" dirty="0"/>
          </a:p>
        </p:txBody>
      </p:sp>
      <p:cxnSp>
        <p:nvCxnSpPr>
          <p:cNvPr id="35" name="Straight Arrow Connector 34"/>
          <p:cNvCxnSpPr/>
          <p:nvPr/>
        </p:nvCxnSpPr>
        <p:spPr>
          <a:xfrm flipH="1">
            <a:off x="3031517" y="2419109"/>
            <a:ext cx="813698" cy="1736643"/>
          </a:xfrm>
          <a:prstGeom prst="straightConnector1">
            <a:avLst/>
          </a:prstGeom>
          <a:noFill/>
          <a:ln w="57150" cap="flat" cmpd="sng" algn="ctr">
            <a:solidFill>
              <a:srgbClr val="E84C22"/>
            </a:solidFill>
            <a:prstDash val="solid"/>
            <a:miter lim="800000"/>
            <a:tailEnd type="triangle"/>
          </a:ln>
          <a:effectLst/>
        </p:spPr>
      </p:cxnSp>
      <p:pic>
        <p:nvPicPr>
          <p:cNvPr id="47" name="Picture 2" descr="Image result for logo hadoop"/>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6613" y="4190881"/>
            <a:ext cx="1597142" cy="413660"/>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3303" y="4582207"/>
            <a:ext cx="1138182" cy="271834"/>
          </a:xfrm>
          <a:prstGeom prst="rect">
            <a:avLst/>
          </a:prstGeom>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1">
            <a:schemeClr val="accent2"/>
          </a:lnRef>
          <a:fillRef idx="2">
            <a:schemeClr val="accent2"/>
          </a:fillRef>
          <a:effectRef idx="1">
            <a:schemeClr val="accent2"/>
          </a:effectRef>
          <a:fontRef idx="minor">
            <a:schemeClr val="dk1"/>
          </a:fontRef>
        </p:style>
      </p:pic>
      <p:pic>
        <p:nvPicPr>
          <p:cNvPr id="49" name="Picture 12" descr="Image result for logo elastic index"/>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783310" y="3265781"/>
            <a:ext cx="1300304" cy="397893"/>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9"/>
          <p:cNvPicPr>
            <a:picLocks noChangeAspect="1"/>
          </p:cNvPicPr>
          <p:nvPr/>
        </p:nvPicPr>
        <p:blipFill rotWithShape="1">
          <a:blip r:embed="rId6"/>
          <a:srcRect l="7021" t="41486" r="18379" b="34772"/>
          <a:stretch/>
        </p:blipFill>
        <p:spPr>
          <a:xfrm>
            <a:off x="5063196" y="3257306"/>
            <a:ext cx="983300" cy="273139"/>
          </a:xfrm>
          <a:prstGeom prst="rect">
            <a:avLst/>
          </a:prstGeom>
        </p:spPr>
      </p:pic>
      <p:sp>
        <p:nvSpPr>
          <p:cNvPr id="3" name="Title 2"/>
          <p:cNvSpPr>
            <a:spLocks noGrp="1"/>
          </p:cNvSpPr>
          <p:nvPr>
            <p:ph type="title"/>
          </p:nvPr>
        </p:nvSpPr>
        <p:spPr/>
        <p:txBody>
          <a:bodyPr/>
          <a:lstStyle/>
          <a:p>
            <a:r>
              <a:rPr lang="en-US" dirty="0" err="1"/>
              <a:t>Comand</a:t>
            </a:r>
            <a:r>
              <a:rPr lang="en-US" dirty="0"/>
              <a:t> Query </a:t>
            </a:r>
            <a:r>
              <a:rPr lang="en-US" dirty="0" err="1"/>
              <a:t>Responsbility</a:t>
            </a:r>
            <a:r>
              <a:rPr lang="en-US" dirty="0"/>
              <a:t> Segregation = CQRS</a:t>
            </a:r>
            <a:endParaRPr lang="nl-NL" dirty="0"/>
          </a:p>
        </p:txBody>
      </p:sp>
    </p:spTree>
    <p:extLst>
      <p:ext uri="{BB962C8B-B14F-4D97-AF65-F5344CB8AC3E}">
        <p14:creationId xmlns:p14="http://schemas.microsoft.com/office/powerpoint/2010/main" val="6701536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25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childTnLst>
                          </p:cTn>
                        </p:par>
                        <p:par>
                          <p:cTn id="8" fill="hold">
                            <p:stCondLst>
                              <p:cond delay="750"/>
                            </p:stCondLst>
                            <p:childTnLst>
                              <p:par>
                                <p:cTn id="9" presetID="10" presetClass="entr" presetSubtype="0" fill="hold" grpId="0" nodeType="afterEffect">
                                  <p:stCondLst>
                                    <p:cond delay="0"/>
                                  </p:stCondLst>
                                  <p:childTnLst>
                                    <p:set>
                                      <p:cBhvr>
                                        <p:cTn id="10" dur="1" fill="hold">
                                          <p:stCondLst>
                                            <p:cond delay="0"/>
                                          </p:stCondLst>
                                        </p:cTn>
                                        <p:tgtEl>
                                          <p:spTgt spid="19"/>
                                        </p:tgtEl>
                                        <p:attrNameLst>
                                          <p:attrName>style.visibility</p:attrName>
                                        </p:attrNameLst>
                                      </p:cBhvr>
                                      <p:to>
                                        <p:strVal val="visible"/>
                                      </p:to>
                                    </p:set>
                                    <p:animEffect transition="in" filter="fade">
                                      <p:cBhvr>
                                        <p:cTn id="11" dur="500"/>
                                        <p:tgtEl>
                                          <p:spTgt spid="19"/>
                                        </p:tgtEl>
                                      </p:cBhvr>
                                    </p:animEffect>
                                  </p:childTnLst>
                                </p:cTn>
                              </p:par>
                            </p:childTnLst>
                          </p:cTn>
                        </p:par>
                        <p:par>
                          <p:cTn id="12" fill="hold">
                            <p:stCondLst>
                              <p:cond delay="1250"/>
                            </p:stCondLst>
                            <p:childTnLst>
                              <p:par>
                                <p:cTn id="13" presetID="10" presetClass="entr" presetSubtype="0" fill="hold" grpId="0" nodeType="afterEffect">
                                  <p:stCondLst>
                                    <p:cond delay="0"/>
                                  </p:stCondLst>
                                  <p:childTnLst>
                                    <p:set>
                                      <p:cBhvr>
                                        <p:cTn id="14" dur="1" fill="hold">
                                          <p:stCondLst>
                                            <p:cond delay="0"/>
                                          </p:stCondLst>
                                        </p:cTn>
                                        <p:tgtEl>
                                          <p:spTgt spid="20"/>
                                        </p:tgtEl>
                                        <p:attrNameLst>
                                          <p:attrName>style.visibility</p:attrName>
                                        </p:attrNameLst>
                                      </p:cBhvr>
                                      <p:to>
                                        <p:strVal val="visible"/>
                                      </p:to>
                                    </p:set>
                                    <p:animEffect transition="in" filter="fade">
                                      <p:cBhvr>
                                        <p:cTn id="15" dur="500"/>
                                        <p:tgtEl>
                                          <p:spTgt spid="20"/>
                                        </p:tgtEl>
                                      </p:cBhvr>
                                    </p:animEffect>
                                  </p:childTnLst>
                                </p:cTn>
                              </p:par>
                            </p:childTnLst>
                          </p:cTn>
                        </p:par>
                        <p:par>
                          <p:cTn id="16" fill="hold">
                            <p:stCondLst>
                              <p:cond delay="1750"/>
                            </p:stCondLst>
                            <p:childTnLst>
                              <p:par>
                                <p:cTn id="17" presetID="10" presetClass="entr" presetSubtype="0" fill="hold" grpId="0"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par>
                          <p:cTn id="20" fill="hold">
                            <p:stCondLst>
                              <p:cond delay="2250"/>
                            </p:stCondLst>
                            <p:childTnLst>
                              <p:par>
                                <p:cTn id="21" presetID="10" presetClass="entr" presetSubtype="0" fill="hold" grpId="0"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fade">
                                      <p:cBhvr>
                                        <p:cTn id="23" dur="500"/>
                                        <p:tgtEl>
                                          <p:spTgt spid="41"/>
                                        </p:tgtEl>
                                      </p:cBhvr>
                                    </p:animEffect>
                                  </p:childTnLst>
                                </p:cTn>
                              </p:par>
                            </p:childTnLst>
                          </p:cTn>
                        </p:par>
                        <p:par>
                          <p:cTn id="24" fill="hold">
                            <p:stCondLst>
                              <p:cond delay="2750"/>
                            </p:stCondLst>
                            <p:childTnLst>
                              <p:par>
                                <p:cTn id="25" presetID="10" presetClass="entr" presetSubtype="0" fill="hold" grpId="0" nodeType="afterEffect">
                                  <p:stCondLst>
                                    <p:cond delay="0"/>
                                  </p:stCondLst>
                                  <p:childTnLst>
                                    <p:set>
                                      <p:cBhvr>
                                        <p:cTn id="26" dur="1" fill="hold">
                                          <p:stCondLst>
                                            <p:cond delay="0"/>
                                          </p:stCondLst>
                                        </p:cTn>
                                        <p:tgtEl>
                                          <p:spTgt spid="29"/>
                                        </p:tgtEl>
                                        <p:attrNameLst>
                                          <p:attrName>style.visibility</p:attrName>
                                        </p:attrNameLst>
                                      </p:cBhvr>
                                      <p:to>
                                        <p:strVal val="visible"/>
                                      </p:to>
                                    </p:set>
                                    <p:animEffect transition="in" filter="fade">
                                      <p:cBhvr>
                                        <p:cTn id="27" dur="500"/>
                                        <p:tgtEl>
                                          <p:spTgt spid="29"/>
                                        </p:tgtEl>
                                      </p:cBhvr>
                                    </p:animEffect>
                                  </p:childTnLst>
                                </p:cTn>
                              </p:par>
                            </p:childTnLst>
                          </p:cTn>
                        </p:par>
                        <p:par>
                          <p:cTn id="28" fill="hold">
                            <p:stCondLst>
                              <p:cond delay="3250"/>
                            </p:stCondLst>
                            <p:childTnLst>
                              <p:par>
                                <p:cTn id="29" presetID="10"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Effect transition="in" filter="fade">
                                      <p:cBhvr>
                                        <p:cTn id="31" dur="500"/>
                                        <p:tgtEl>
                                          <p:spTgt spid="21"/>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49"/>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7"/>
                                        </p:tgtEl>
                                        <p:attrNameLst>
                                          <p:attrName>style.visibility</p:attrName>
                                        </p:attrNameLst>
                                      </p:cBhvr>
                                      <p:to>
                                        <p:strVal val="visible"/>
                                      </p:to>
                                    </p:set>
                                  </p:childTnLst>
                                </p:cTn>
                              </p:par>
                              <p:par>
                                <p:cTn id="38" presetID="1" presetClass="entr" presetSubtype="0" fill="hold" nodeType="withEffect">
                                  <p:stCondLst>
                                    <p:cond delay="0"/>
                                  </p:stCondLst>
                                  <p:childTnLst>
                                    <p:set>
                                      <p:cBhvr>
                                        <p:cTn id="39" dur="1" fill="hold">
                                          <p:stCondLst>
                                            <p:cond delay="0"/>
                                          </p:stCondLst>
                                        </p:cTn>
                                        <p:tgtEl>
                                          <p:spTgt spid="50"/>
                                        </p:tgtEl>
                                        <p:attrNameLst>
                                          <p:attrName>style.visibility</p:attrName>
                                        </p:attrNameLst>
                                      </p:cBhvr>
                                      <p:to>
                                        <p:strVal val="visible"/>
                                      </p:to>
                                    </p:set>
                                  </p:childTnLst>
                                </p:cTn>
                              </p:par>
                              <p:par>
                                <p:cTn id="40" presetID="1" presetClass="entr" presetSubtype="0" fill="hold" nodeType="withEffect">
                                  <p:stCondLst>
                                    <p:cond delay="0"/>
                                  </p:stCondLst>
                                  <p:childTnLst>
                                    <p:set>
                                      <p:cBhvr>
                                        <p:cTn id="41" dur="1" fill="hold">
                                          <p:stCondLst>
                                            <p:cond delay="0"/>
                                          </p:stCondLst>
                                        </p:cTn>
                                        <p:tgtEl>
                                          <p:spTgt spid="48"/>
                                        </p:tgtEl>
                                        <p:attrNameLst>
                                          <p:attrName>style.visibility</p:attrName>
                                        </p:attrNameLst>
                                      </p:cBhvr>
                                      <p:to>
                                        <p:strVal val="visible"/>
                                      </p:to>
                                    </p:set>
                                  </p:childTnLst>
                                </p:cTn>
                              </p:par>
                            </p:childTnLst>
                          </p:cTn>
                        </p:par>
                      </p:childTnLst>
                    </p:cTn>
                  </p:par>
                  <p:par>
                    <p:cTn id="42" fill="hold">
                      <p:stCondLst>
                        <p:cond delay="indefinite"/>
                      </p:stCondLst>
                      <p:childTnLst>
                        <p:par>
                          <p:cTn id="43" fill="hold">
                            <p:stCondLst>
                              <p:cond delay="0"/>
                            </p:stCondLst>
                            <p:childTnLst>
                              <p:par>
                                <p:cTn id="44" presetID="1" presetClass="entr" presetSubtype="0" fill="hold" nodeType="clickEffect">
                                  <p:stCondLst>
                                    <p:cond delay="0"/>
                                  </p:stCondLst>
                                  <p:childTnLst>
                                    <p:set>
                                      <p:cBhvr>
                                        <p:cTn id="45" dur="1" fill="hold">
                                          <p:stCondLst>
                                            <p:cond delay="0"/>
                                          </p:stCondLst>
                                        </p:cTn>
                                        <p:tgtEl>
                                          <p:spTgt spid="35"/>
                                        </p:tgtEl>
                                        <p:attrNameLst>
                                          <p:attrName>style.visibility</p:attrName>
                                        </p:attrNameLst>
                                      </p:cBhvr>
                                      <p:to>
                                        <p:strVal val="visible"/>
                                      </p:to>
                                    </p:set>
                                  </p:childTnLst>
                                </p:cTn>
                              </p:par>
                              <p:par>
                                <p:cTn id="46" presetID="1" presetClass="entr" presetSubtype="0" fill="hold" nodeType="withEffect">
                                  <p:stCondLst>
                                    <p:cond delay="0"/>
                                  </p:stCondLst>
                                  <p:childTnLst>
                                    <p:set>
                                      <p:cBhvr>
                                        <p:cTn id="47" dur="1" fill="hold">
                                          <p:stCondLst>
                                            <p:cond delay="0"/>
                                          </p:stCondLst>
                                        </p:cTn>
                                        <p:tgtEl>
                                          <p:spTgt spid="33"/>
                                        </p:tgtEl>
                                        <p:attrNameLst>
                                          <p:attrName>style.visibility</p:attrName>
                                        </p:attrNameLst>
                                      </p:cBhvr>
                                      <p:to>
                                        <p:strVal val="visible"/>
                                      </p:to>
                                    </p:set>
                                  </p:childTnLst>
                                </p:cTn>
                              </p:par>
                              <p:par>
                                <p:cTn id="48" presetID="1" presetClass="entr" presetSubtype="0" fill="hold" nodeType="withEffect">
                                  <p:stCondLst>
                                    <p:cond delay="0"/>
                                  </p:stCondLst>
                                  <p:childTnLst>
                                    <p:set>
                                      <p:cBhvr>
                                        <p:cTn id="49" dur="1" fill="hold">
                                          <p:stCondLst>
                                            <p:cond delay="0"/>
                                          </p:stCondLst>
                                        </p:cTn>
                                        <p:tgtEl>
                                          <p:spTgt spid="30"/>
                                        </p:tgtEl>
                                        <p:attrNameLst>
                                          <p:attrName>style.visibility</p:attrName>
                                        </p:attrNameLst>
                                      </p:cBhvr>
                                      <p:to>
                                        <p:strVal val="visible"/>
                                      </p:to>
                                    </p:set>
                                  </p:childTnLst>
                                </p:cTn>
                              </p:par>
                              <p:par>
                                <p:cTn id="50" presetID="1" presetClass="entr" presetSubtype="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childTnLst>
                                </p:cTn>
                              </p:par>
                              <p:par>
                                <p:cTn id="52" presetID="1" presetClass="entr" presetSubtype="0" fill="hold" nodeType="withEffect">
                                  <p:stCondLst>
                                    <p:cond delay="0"/>
                                  </p:stCondLst>
                                  <p:childTnLst>
                                    <p:set>
                                      <p:cBhvr>
                                        <p:cTn id="53" dur="1" fill="hold">
                                          <p:stCondLst>
                                            <p:cond delay="0"/>
                                          </p:stCondLst>
                                        </p:cTn>
                                        <p:tgtEl>
                                          <p:spTgt spid="31"/>
                                        </p:tgtEl>
                                        <p:attrNameLst>
                                          <p:attrName>style.visibility</p:attrName>
                                        </p:attrNameLst>
                                      </p:cBhvr>
                                      <p:to>
                                        <p:strVal val="visible"/>
                                      </p:to>
                                    </p:set>
                                  </p:childTnLst>
                                </p:cTn>
                              </p:par>
                              <p:par>
                                <p:cTn id="54" presetID="1" presetClass="entr" presetSubtype="0" fill="hold" nodeType="withEffect">
                                  <p:stCondLst>
                                    <p:cond delay="0"/>
                                  </p:stCondLst>
                                  <p:childTnLst>
                                    <p:set>
                                      <p:cBhvr>
                                        <p:cTn id="55"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14" grpId="0" animBg="1"/>
      <p:bldP spid="15" grpId="0" animBg="1"/>
      <p:bldP spid="19" grpId="0" animBg="1"/>
      <p:bldP spid="20" grpId="0" animBg="1"/>
      <p:bldP spid="21" grpId="0" animBg="1"/>
      <p:bldP spid="41"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F98AEE-00E8-4798-A26F-A5D1B39FC144}"/>
              </a:ext>
            </a:extLst>
          </p:cNvPr>
          <p:cNvSpPr>
            <a:spLocks noGrp="1"/>
          </p:cNvSpPr>
          <p:nvPr>
            <p:ph type="title"/>
          </p:nvPr>
        </p:nvSpPr>
        <p:spPr/>
        <p:txBody>
          <a:bodyPr/>
          <a:lstStyle/>
          <a:p>
            <a:r>
              <a:rPr lang="en-US" sz="1050" dirty="0"/>
              <a:t>microservices</a:t>
            </a:r>
          </a:p>
        </p:txBody>
      </p:sp>
      <p:sp>
        <p:nvSpPr>
          <p:cNvPr id="3" name="Content Placeholder 2">
            <a:extLst>
              <a:ext uri="{FF2B5EF4-FFF2-40B4-BE49-F238E27FC236}">
                <a16:creationId xmlns:a16="http://schemas.microsoft.com/office/drawing/2014/main" id="{9CC98B31-7DC4-41EB-826F-47F6ACC4E111}"/>
              </a:ext>
            </a:extLst>
          </p:cNvPr>
          <p:cNvSpPr>
            <a:spLocks noGrp="1"/>
          </p:cNvSpPr>
          <p:nvPr>
            <p:ph idx="1"/>
          </p:nvPr>
        </p:nvSpPr>
        <p:spPr/>
        <p:txBody>
          <a:bodyPr/>
          <a:lstStyle/>
          <a:p>
            <a:r>
              <a:rPr lang="en-US" dirty="0"/>
              <a:t>What is a microservice?</a:t>
            </a:r>
          </a:p>
          <a:p>
            <a:r>
              <a:rPr lang="en-US" dirty="0"/>
              <a:t>How many microservices should we have?</a:t>
            </a:r>
          </a:p>
          <a:p>
            <a:r>
              <a:rPr lang="en-US" dirty="0"/>
              <a:t>How big should the microservices be?</a:t>
            </a:r>
          </a:p>
          <a:p>
            <a:endParaRPr lang="en-US" dirty="0"/>
          </a:p>
          <a:p>
            <a:r>
              <a:rPr lang="en-US" dirty="0"/>
              <a:t>Essence of microservice</a:t>
            </a:r>
          </a:p>
          <a:p>
            <a:pPr lvl="1"/>
            <a:r>
              <a:rPr lang="en-US" dirty="0"/>
              <a:t>autonomous – including data</a:t>
            </a:r>
          </a:p>
          <a:p>
            <a:pPr lvl="1"/>
            <a:r>
              <a:rPr lang="en-US" dirty="0"/>
              <a:t>owned by one team</a:t>
            </a:r>
          </a:p>
          <a:p>
            <a:pPr lvl="1"/>
            <a:r>
              <a:rPr lang="en-US" dirty="0"/>
              <a:t>implement | change | rollout |</a:t>
            </a:r>
            <a:br>
              <a:rPr lang="en-US" dirty="0"/>
            </a:br>
            <a:r>
              <a:rPr lang="en-US" dirty="0"/>
              <a:t>run| scale | move | secure | …</a:t>
            </a:r>
            <a:br>
              <a:rPr lang="en-US" dirty="0"/>
            </a:br>
            <a:r>
              <a:rPr lang="en-US" dirty="0"/>
              <a:t>independent of others</a:t>
            </a:r>
          </a:p>
          <a:p>
            <a:pPr lvl="1"/>
            <a:r>
              <a:rPr lang="en-US" i="1" dirty="0"/>
              <a:t>objectives</a:t>
            </a:r>
            <a:r>
              <a:rPr lang="en-US" dirty="0"/>
              <a:t>: </a:t>
            </a:r>
            <a:br>
              <a:rPr lang="en-US" dirty="0"/>
            </a:br>
            <a:r>
              <a:rPr lang="en-US" dirty="0"/>
              <a:t>controlled &amp; sustained agility </a:t>
            </a:r>
            <a:br>
              <a:rPr lang="en-US" dirty="0"/>
            </a:br>
            <a:r>
              <a:rPr lang="en-US" dirty="0"/>
              <a:t>in functionality and operations</a:t>
            </a:r>
          </a:p>
        </p:txBody>
      </p:sp>
      <p:sp>
        <p:nvSpPr>
          <p:cNvPr id="4" name="Footer Placeholder 3">
            <a:extLst>
              <a:ext uri="{FF2B5EF4-FFF2-40B4-BE49-F238E27FC236}">
                <a16:creationId xmlns:a16="http://schemas.microsoft.com/office/drawing/2014/main" id="{29C9145C-B00D-47A0-94A0-86288A0E791A}"/>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20482" name="Picture 2" descr="clip_image014">
            <a:extLst>
              <a:ext uri="{FF2B5EF4-FFF2-40B4-BE49-F238E27FC236}">
                <a16:creationId xmlns:a16="http://schemas.microsoft.com/office/drawing/2014/main" id="{413A0FB6-2D98-4B20-A443-EEA47E63A0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64280" y="2524620"/>
            <a:ext cx="5223510" cy="2335379"/>
          </a:xfrm>
          <a:prstGeom prst="rect">
            <a:avLst/>
          </a:prstGeom>
          <a:noFill/>
          <a:extLst>
            <a:ext uri="{909E8E84-426E-40DD-AFC4-6F175D3DCCD1}">
              <a14:hiddenFill xmlns:a14="http://schemas.microsoft.com/office/drawing/2010/main">
                <a:solidFill>
                  <a:srgbClr val="FFFFFF"/>
                </a:solidFill>
              </a14:hiddenFill>
            </a:ext>
          </a:extLst>
        </p:spPr>
      </p:pic>
      <p:pic>
        <p:nvPicPr>
          <p:cNvPr id="20484" name="Picture 4" descr="The 2021 Annual NED Debate">
            <a:extLst>
              <a:ext uri="{FF2B5EF4-FFF2-40B4-BE49-F238E27FC236}">
                <a16:creationId xmlns:a16="http://schemas.microsoft.com/office/drawing/2014/main" id="{5188BE0F-33D6-4B20-89BA-EEB2CBB7208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68000" y="936000"/>
            <a:ext cx="2559835" cy="10658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3898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2" presetClass="entr" presetSubtype="6" fill="hold" nodeType="withEffect">
                                  <p:stCondLst>
                                    <p:cond delay="0"/>
                                  </p:stCondLst>
                                  <p:childTnLst>
                                    <p:set>
                                      <p:cBhvr>
                                        <p:cTn id="24" dur="1" fill="hold">
                                          <p:stCondLst>
                                            <p:cond delay="0"/>
                                          </p:stCondLst>
                                        </p:cTn>
                                        <p:tgtEl>
                                          <p:spTgt spid="20482"/>
                                        </p:tgtEl>
                                        <p:attrNameLst>
                                          <p:attrName>style.visibility</p:attrName>
                                        </p:attrNameLst>
                                      </p:cBhvr>
                                      <p:to>
                                        <p:strVal val="visible"/>
                                      </p:to>
                                    </p:set>
                                    <p:anim calcmode="lin" valueType="num">
                                      <p:cBhvr additive="base">
                                        <p:cTn id="25" dur="1000" fill="hold"/>
                                        <p:tgtEl>
                                          <p:spTgt spid="20482"/>
                                        </p:tgtEl>
                                        <p:attrNameLst>
                                          <p:attrName>ppt_x</p:attrName>
                                        </p:attrNameLst>
                                      </p:cBhvr>
                                      <p:tavLst>
                                        <p:tav tm="0">
                                          <p:val>
                                            <p:strVal val="1+#ppt_w/2"/>
                                          </p:val>
                                        </p:tav>
                                        <p:tav tm="100000">
                                          <p:val>
                                            <p:strVal val="#ppt_x"/>
                                          </p:val>
                                        </p:tav>
                                      </p:tavLst>
                                    </p:anim>
                                    <p:anim calcmode="lin" valueType="num">
                                      <p:cBhvr additive="base">
                                        <p:cTn id="26" dur="1000" fill="hold"/>
                                        <p:tgtEl>
                                          <p:spTgt spid="204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a:t>Lucas Jellema</a:t>
            </a:r>
            <a:br>
              <a:rPr lang="nl-NL" dirty="0"/>
            </a:br>
            <a:br>
              <a:rPr lang="nl-NL" dirty="0"/>
            </a:br>
            <a:r>
              <a:rPr lang="nl-NL" dirty="0"/>
              <a:t>CTO for AMIS | Conclusion</a:t>
            </a:r>
            <a:br>
              <a:rPr lang="nl-NL" dirty="0"/>
            </a:br>
            <a:r>
              <a:rPr lang="nl-NL" dirty="0"/>
              <a:t>IT Architect </a:t>
            </a:r>
            <a:r>
              <a:rPr lang="nl-NL" dirty="0" err="1"/>
              <a:t>since</a:t>
            </a:r>
            <a:r>
              <a:rPr lang="nl-NL" dirty="0"/>
              <a:t> 20XX</a:t>
            </a:r>
            <a:br>
              <a:rPr lang="nl-NL" dirty="0"/>
            </a:br>
            <a:br>
              <a:rPr lang="nl-NL" dirty="0"/>
            </a:br>
            <a:endParaRPr lang="nl-NL" dirty="0"/>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Who Wants to Become an IT Architect? - EMEA Groundbreakers Virtual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720000" y="3309944"/>
            <a:ext cx="2021536" cy="65210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57805" y="3334232"/>
            <a:ext cx="1681822" cy="627819"/>
          </a:xfrm>
          <a:prstGeom prst="rect">
            <a:avLst/>
          </a:prstGeom>
          <a:noFill/>
          <a:extLst>
            <a:ext uri="{909E8E84-426E-40DD-AFC4-6F175D3DCCD1}">
              <a14:hiddenFill xmlns:a14="http://schemas.microsoft.com/office/drawing/2010/main">
                <a:solidFill>
                  <a:srgbClr val="FFFFFF"/>
                </a:solidFill>
              </a14:hiddenFill>
            </a:ext>
          </a:extLst>
        </p:spPr>
      </p:pic>
      <p:pic>
        <p:nvPicPr>
          <p:cNvPr id="12" name="!Lucas">
            <a:extLst>
              <a:ext uri="{FF2B5EF4-FFF2-40B4-BE49-F238E27FC236}">
                <a16:creationId xmlns:a16="http://schemas.microsoft.com/office/drawing/2014/main" id="{589EA8D0-2C6E-4F2B-A4F8-76E41AEA6D50}"/>
              </a:ext>
            </a:extLst>
          </p:cNvPr>
          <p:cNvPicPr>
            <a:picLocks noChangeAspect="1"/>
          </p:cNvPicPr>
          <p:nvPr/>
        </p:nvPicPr>
        <p:blipFill>
          <a:blip r:embed="rId6"/>
          <a:stretch>
            <a:fillRect/>
          </a:stretch>
        </p:blipFill>
        <p:spPr>
          <a:xfrm>
            <a:off x="5722883" y="431997"/>
            <a:ext cx="1884477" cy="1701029"/>
          </a:xfrm>
          <a:prstGeom prst="rect">
            <a:avLst/>
          </a:prstGeom>
          <a:ln>
            <a:noFill/>
          </a:ln>
          <a:effectLst>
            <a:outerShdw blurRad="292100" dist="139700" dir="2700000" algn="tl" rotWithShape="0">
              <a:srgbClr val="333333">
                <a:alpha val="65000"/>
              </a:srgbClr>
            </a:outerShdw>
          </a:effectLst>
        </p:spPr>
      </p:pic>
      <p:pic>
        <p:nvPicPr>
          <p:cNvPr id="6" name="Picture 5">
            <a:extLst>
              <a:ext uri="{FF2B5EF4-FFF2-40B4-BE49-F238E27FC236}">
                <a16:creationId xmlns:a16="http://schemas.microsoft.com/office/drawing/2014/main" id="{AF43A0F5-2A73-4EDF-9280-AC476A5F3546}"/>
              </a:ext>
            </a:extLst>
          </p:cNvPr>
          <p:cNvPicPr>
            <a:picLocks noChangeAspect="1"/>
          </p:cNvPicPr>
          <p:nvPr/>
        </p:nvPicPr>
        <p:blipFill>
          <a:blip r:embed="rId7"/>
          <a:stretch>
            <a:fillRect/>
          </a:stretch>
        </p:blipFill>
        <p:spPr>
          <a:xfrm>
            <a:off x="5722883" y="2510731"/>
            <a:ext cx="3121677" cy="1809268"/>
          </a:xfrm>
          <a:prstGeom prst="rect">
            <a:avLst/>
          </a:prstGeom>
        </p:spPr>
      </p:pic>
    </p:spTree>
    <p:extLst>
      <p:ext uri="{BB962C8B-B14F-4D97-AF65-F5344CB8AC3E}">
        <p14:creationId xmlns:p14="http://schemas.microsoft.com/office/powerpoint/2010/main" val="3483214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F96BAB-9A92-464A-BB28-DF53EFFBDFF2}"/>
              </a:ext>
            </a:extLst>
          </p:cNvPr>
          <p:cNvSpPr>
            <a:spLocks noGrp="1"/>
          </p:cNvSpPr>
          <p:nvPr>
            <p:ph type="title"/>
          </p:nvPr>
        </p:nvSpPr>
        <p:spPr/>
        <p:txBody>
          <a:bodyPr/>
          <a:lstStyle/>
          <a:p>
            <a:r>
              <a:rPr lang="en-US" dirty="0"/>
              <a:t>How to Stay Up-to-Date?</a:t>
            </a:r>
          </a:p>
        </p:txBody>
      </p:sp>
      <p:sp>
        <p:nvSpPr>
          <p:cNvPr id="3" name="Content Placeholder 2">
            <a:extLst>
              <a:ext uri="{FF2B5EF4-FFF2-40B4-BE49-F238E27FC236}">
                <a16:creationId xmlns:a16="http://schemas.microsoft.com/office/drawing/2014/main" id="{A1706CDB-5B37-4519-859D-B32028E2D9F7}"/>
              </a:ext>
            </a:extLst>
          </p:cNvPr>
          <p:cNvSpPr>
            <a:spLocks noGrp="1"/>
          </p:cNvSpPr>
          <p:nvPr>
            <p:ph idx="1"/>
          </p:nvPr>
        </p:nvSpPr>
        <p:spPr/>
        <p:txBody>
          <a:bodyPr/>
          <a:lstStyle/>
          <a:p>
            <a:r>
              <a:rPr lang="en-US" dirty="0"/>
              <a:t>Attend Conferences (virtual or physical)</a:t>
            </a:r>
          </a:p>
          <a:p>
            <a:r>
              <a:rPr lang="en-US" dirty="0"/>
              <a:t>Listen (and Talk) to Team</a:t>
            </a:r>
          </a:p>
          <a:p>
            <a:r>
              <a:rPr lang="en-US" dirty="0"/>
              <a:t>Spar with Peers</a:t>
            </a:r>
          </a:p>
          <a:p>
            <a:r>
              <a:rPr lang="en-US" dirty="0"/>
              <a:t>Read (and Watch)</a:t>
            </a:r>
          </a:p>
          <a:p>
            <a:pPr lvl="1"/>
            <a:r>
              <a:rPr lang="en-US" dirty="0"/>
              <a:t>out of the box</a:t>
            </a:r>
          </a:p>
          <a:p>
            <a:r>
              <a:rPr lang="en-US" dirty="0"/>
              <a:t>Ask</a:t>
            </a:r>
          </a:p>
          <a:p>
            <a:r>
              <a:rPr lang="en-US" dirty="0"/>
              <a:t>Participate in Debates &amp; Workshops</a:t>
            </a:r>
          </a:p>
          <a:p>
            <a:r>
              <a:rPr lang="en-US" dirty="0"/>
              <a:t>Track Vendors and Analysts (critically!)</a:t>
            </a:r>
            <a:br>
              <a:rPr lang="en-US" dirty="0"/>
            </a:br>
            <a:br>
              <a:rPr lang="en-US" dirty="0"/>
            </a:br>
            <a:endParaRPr lang="en-US" dirty="0"/>
          </a:p>
          <a:p>
            <a:r>
              <a:rPr lang="en-US" dirty="0"/>
              <a:t>Try things out</a:t>
            </a:r>
          </a:p>
          <a:p>
            <a:r>
              <a:rPr lang="en-US" dirty="0"/>
              <a:t>Write</a:t>
            </a:r>
          </a:p>
          <a:p>
            <a:r>
              <a:rPr lang="en-US" dirty="0"/>
              <a:t>Present</a:t>
            </a:r>
          </a:p>
        </p:txBody>
      </p:sp>
      <p:sp>
        <p:nvSpPr>
          <p:cNvPr id="4" name="Footer Placeholder 3">
            <a:extLst>
              <a:ext uri="{FF2B5EF4-FFF2-40B4-BE49-F238E27FC236}">
                <a16:creationId xmlns:a16="http://schemas.microsoft.com/office/drawing/2014/main" id="{B77953DE-B093-45A5-9208-3EBF00B2DDA4}"/>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5" name="2021-10-23_09-46-38">
            <a:hlinkClick r:id="" action="ppaction://media"/>
            <a:extLst>
              <a:ext uri="{FF2B5EF4-FFF2-40B4-BE49-F238E27FC236}">
                <a16:creationId xmlns:a16="http://schemas.microsoft.com/office/drawing/2014/main" id="{97634AEC-A3BD-4218-BABA-198CB7F248A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978955" y="1142630"/>
            <a:ext cx="2445042" cy="3366739"/>
          </a:xfrm>
          <a:prstGeom prst="rect">
            <a:avLst/>
          </a:prstGeom>
        </p:spPr>
      </p:pic>
      <p:sp>
        <p:nvSpPr>
          <p:cNvPr id="6" name="TextBox 5">
            <a:extLst>
              <a:ext uri="{FF2B5EF4-FFF2-40B4-BE49-F238E27FC236}">
                <a16:creationId xmlns:a16="http://schemas.microsoft.com/office/drawing/2014/main" id="{BFEF85CD-7BA3-4C96-AA28-8E56D160A415}"/>
              </a:ext>
            </a:extLst>
          </p:cNvPr>
          <p:cNvSpPr txBox="1"/>
          <p:nvPr/>
        </p:nvSpPr>
        <p:spPr>
          <a:xfrm>
            <a:off x="6051981" y="954677"/>
            <a:ext cx="2584041" cy="169277"/>
          </a:xfrm>
          <a:prstGeom prst="rect">
            <a:avLst/>
          </a:prstGeom>
          <a:noFill/>
        </p:spPr>
        <p:txBody>
          <a:bodyPr wrap="none" lIns="0" tIns="0" rIns="0" bIns="0" rtlCol="0">
            <a:spAutoFit/>
          </a:bodyPr>
          <a:lstStyle/>
          <a:p>
            <a:r>
              <a:rPr lang="en-US" sz="1100" i="1" dirty="0"/>
              <a:t>`My Recent Reading List on Medium.com</a:t>
            </a:r>
          </a:p>
        </p:txBody>
      </p:sp>
    </p:spTree>
    <p:extLst>
      <p:ext uri="{BB962C8B-B14F-4D97-AF65-F5344CB8AC3E}">
        <p14:creationId xmlns:p14="http://schemas.microsoft.com/office/powerpoint/2010/main" val="56687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1500"/>
                                  </p:stCondLst>
                                  <p:childTnLst>
                                    <p:cmd type="call" cmd="playFrom(0.0)">
                                      <p:cBhvr>
                                        <p:cTn id="6" dur="46603"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0A1AB-5461-4224-81D0-9A2FF52C5C40}"/>
              </a:ext>
            </a:extLst>
          </p:cNvPr>
          <p:cNvSpPr>
            <a:spLocks noGrp="1"/>
          </p:cNvSpPr>
          <p:nvPr>
            <p:ph type="title"/>
          </p:nvPr>
        </p:nvSpPr>
        <p:spPr/>
        <p:txBody>
          <a:bodyPr/>
          <a:lstStyle/>
          <a:p>
            <a:r>
              <a:rPr lang="en-US" dirty="0"/>
              <a:t>Instruments for Breaking Down and Building up</a:t>
            </a:r>
          </a:p>
        </p:txBody>
      </p:sp>
      <p:sp>
        <p:nvSpPr>
          <p:cNvPr id="3" name="Content Placeholder 2">
            <a:extLst>
              <a:ext uri="{FF2B5EF4-FFF2-40B4-BE49-F238E27FC236}">
                <a16:creationId xmlns:a16="http://schemas.microsoft.com/office/drawing/2014/main" id="{E2698EF6-ED74-4603-BF51-3B69C80F7462}"/>
              </a:ext>
            </a:extLst>
          </p:cNvPr>
          <p:cNvSpPr>
            <a:spLocks noGrp="1"/>
          </p:cNvSpPr>
          <p:nvPr>
            <p:ph idx="1"/>
          </p:nvPr>
        </p:nvSpPr>
        <p:spPr/>
        <p:txBody>
          <a:bodyPr/>
          <a:lstStyle/>
          <a:p>
            <a:r>
              <a:rPr lang="en-US" dirty="0"/>
              <a:t>Interview</a:t>
            </a:r>
          </a:p>
          <a:p>
            <a:pPr lvl="1"/>
            <a:r>
              <a:rPr lang="en-US" dirty="0"/>
              <a:t>Power questions</a:t>
            </a:r>
          </a:p>
          <a:p>
            <a:r>
              <a:rPr lang="en-US" dirty="0"/>
              <a:t>Diagrams / Visualizations</a:t>
            </a:r>
          </a:p>
          <a:p>
            <a:pPr lvl="1"/>
            <a:r>
              <a:rPr lang="en-US" dirty="0"/>
              <a:t>Tools – whiteboard, ArchiMate &amp; Archi, EA, draw.io, PowerPoint/Visio</a:t>
            </a:r>
          </a:p>
          <a:p>
            <a:r>
              <a:rPr lang="en-US" dirty="0"/>
              <a:t>Wiki</a:t>
            </a:r>
          </a:p>
          <a:p>
            <a:r>
              <a:rPr lang="en-US" dirty="0"/>
              <a:t>Wisdom of the crowd</a:t>
            </a:r>
          </a:p>
          <a:p>
            <a:pPr lvl="1"/>
            <a:r>
              <a:rPr lang="en-US" dirty="0"/>
              <a:t>Patterns, Reference Architectures, Case Studies, Best Practices</a:t>
            </a:r>
          </a:p>
          <a:p>
            <a:r>
              <a:rPr lang="en-US" dirty="0"/>
              <a:t>Prototypes</a:t>
            </a:r>
          </a:p>
          <a:p>
            <a:r>
              <a:rPr lang="en-US" dirty="0"/>
              <a:t>Roadmap</a:t>
            </a:r>
          </a:p>
          <a:p>
            <a:r>
              <a:rPr lang="en-US" dirty="0"/>
              <a:t>Architecture Design Decisions [Log]</a:t>
            </a:r>
          </a:p>
          <a:p>
            <a:r>
              <a:rPr lang="en-US" dirty="0"/>
              <a:t>Glossary</a:t>
            </a:r>
          </a:p>
          <a:p>
            <a:r>
              <a:rPr lang="en-US" dirty="0"/>
              <a:t>[Meta] Data Catalog</a:t>
            </a:r>
          </a:p>
          <a:p>
            <a:r>
              <a:rPr lang="en-US" dirty="0"/>
              <a:t>Debt Registry and Risk Log</a:t>
            </a:r>
          </a:p>
          <a:p>
            <a:r>
              <a:rPr lang="en-US" dirty="0"/>
              <a:t>Definition of Ready – including approved solution design</a:t>
            </a:r>
          </a:p>
          <a:p>
            <a:endParaRPr lang="en-US" dirty="0"/>
          </a:p>
        </p:txBody>
      </p:sp>
      <p:sp>
        <p:nvSpPr>
          <p:cNvPr id="4" name="Footer Placeholder 3">
            <a:extLst>
              <a:ext uri="{FF2B5EF4-FFF2-40B4-BE49-F238E27FC236}">
                <a16:creationId xmlns:a16="http://schemas.microsoft.com/office/drawing/2014/main" id="{5FB5B64F-827B-45D0-9257-B3EBAF5C9EDF}"/>
              </a:ext>
            </a:extLst>
          </p:cNvPr>
          <p:cNvSpPr>
            <a:spLocks noGrp="1"/>
          </p:cNvSpPr>
          <p:nvPr>
            <p:ph type="ftr" sz="quarter" idx="11"/>
          </p:nvPr>
        </p:nvSpPr>
        <p:spPr/>
        <p:txBody>
          <a:bodyPr/>
          <a:lstStyle/>
          <a:p>
            <a:r>
              <a:rPr lang="en-US"/>
              <a:t>Who Wants to Become an IT Architect? - EMEA Groundbreakers Virtual Tour 2021</a:t>
            </a:r>
            <a:endParaRPr lang="nl-NL"/>
          </a:p>
        </p:txBody>
      </p:sp>
    </p:spTree>
    <p:extLst>
      <p:ext uri="{BB962C8B-B14F-4D97-AF65-F5344CB8AC3E}">
        <p14:creationId xmlns:p14="http://schemas.microsoft.com/office/powerpoint/2010/main" val="8292951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CF8E17-0821-46D7-BB7E-1C5633D84141}"/>
              </a:ext>
            </a:extLst>
          </p:cNvPr>
          <p:cNvSpPr>
            <a:spLocks noGrp="1"/>
          </p:cNvSpPr>
          <p:nvPr>
            <p:ph type="title"/>
          </p:nvPr>
        </p:nvSpPr>
        <p:spPr/>
        <p:txBody>
          <a:bodyPr/>
          <a:lstStyle/>
          <a:p>
            <a:r>
              <a:rPr lang="en-US" dirty="0"/>
              <a:t>Draw &amp; Visualize</a:t>
            </a:r>
          </a:p>
        </p:txBody>
      </p:sp>
      <p:sp>
        <p:nvSpPr>
          <p:cNvPr id="4" name="Footer Placeholder 3">
            <a:extLst>
              <a:ext uri="{FF2B5EF4-FFF2-40B4-BE49-F238E27FC236}">
                <a16:creationId xmlns:a16="http://schemas.microsoft.com/office/drawing/2014/main" id="{931E1677-E2F1-4784-A64E-C42C436E16D8}"/>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1026" name="Picture 2" descr="Code Review Best Practices">
            <a:extLst>
              <a:ext uri="{FF2B5EF4-FFF2-40B4-BE49-F238E27FC236}">
                <a16:creationId xmlns:a16="http://schemas.microsoft.com/office/drawing/2014/main" id="{2FAD8D9A-CF51-49A3-BAC9-28B83307FFB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04163" y="936000"/>
            <a:ext cx="4730252" cy="3723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38009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44299-1AE7-472F-8FD4-5A9AAE0FF54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416575B-728A-4C2E-8F58-88DFA0BF590E}"/>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67973471-E68D-4599-8393-51A5B84021F8}"/>
              </a:ext>
            </a:extLst>
          </p:cNvPr>
          <p:cNvSpPr>
            <a:spLocks noGrp="1"/>
          </p:cNvSpPr>
          <p:nvPr>
            <p:ph type="ftr" sz="quarter" idx="11"/>
          </p:nvPr>
        </p:nvSpPr>
        <p:spPr/>
        <p:txBody>
          <a:bodyPr/>
          <a:lstStyle/>
          <a:p>
            <a:r>
              <a:rPr lang="en-US"/>
              <a:t>Who Wants to Become an IT Architect? - EMEA Groundbreakers Virtual Tour 2021</a:t>
            </a:r>
            <a:endParaRPr lang="nl-NL"/>
          </a:p>
        </p:txBody>
      </p:sp>
      <p:grpSp>
        <p:nvGrpSpPr>
          <p:cNvPr id="5" name="Group 4">
            <a:extLst>
              <a:ext uri="{FF2B5EF4-FFF2-40B4-BE49-F238E27FC236}">
                <a16:creationId xmlns:a16="http://schemas.microsoft.com/office/drawing/2014/main" id="{6C64769F-894F-4653-8B9A-50E417E160F2}"/>
              </a:ext>
            </a:extLst>
          </p:cNvPr>
          <p:cNvGrpSpPr/>
          <p:nvPr/>
        </p:nvGrpSpPr>
        <p:grpSpPr>
          <a:xfrm>
            <a:off x="0" y="28386"/>
            <a:ext cx="9144000" cy="5086728"/>
            <a:chOff x="0" y="28386"/>
            <a:chExt cx="9144000" cy="5086728"/>
          </a:xfrm>
        </p:grpSpPr>
        <p:pic>
          <p:nvPicPr>
            <p:cNvPr id="6" name="Picture 5">
              <a:extLst>
                <a:ext uri="{FF2B5EF4-FFF2-40B4-BE49-F238E27FC236}">
                  <a16:creationId xmlns:a16="http://schemas.microsoft.com/office/drawing/2014/main" id="{D50603EF-E9A9-4F88-833B-F6795288C266}"/>
                </a:ext>
              </a:extLst>
            </p:cNvPr>
            <p:cNvPicPr>
              <a:picLocks noChangeAspect="1"/>
            </p:cNvPicPr>
            <p:nvPr/>
          </p:nvPicPr>
          <p:blipFill>
            <a:blip r:embed="rId2">
              <a:duotone>
                <a:schemeClr val="accent4">
                  <a:shade val="45000"/>
                  <a:satMod val="135000"/>
                </a:schemeClr>
                <a:prstClr val="white"/>
              </a:duotone>
            </a:blip>
            <a:stretch>
              <a:fillRect/>
            </a:stretch>
          </p:blipFill>
          <p:spPr>
            <a:xfrm>
              <a:off x="0" y="28386"/>
              <a:ext cx="9144000" cy="5086728"/>
            </a:xfrm>
            <a:prstGeom prst="rect">
              <a:avLst/>
            </a:prstGeom>
          </p:spPr>
        </p:pic>
        <p:sp>
          <p:nvSpPr>
            <p:cNvPr id="7" name="Rectangle: Rounded Corners 6">
              <a:extLst>
                <a:ext uri="{FF2B5EF4-FFF2-40B4-BE49-F238E27FC236}">
                  <a16:creationId xmlns:a16="http://schemas.microsoft.com/office/drawing/2014/main" id="{DC0D7B1A-A019-4349-86E6-3A3F573DBF0C}"/>
                </a:ext>
              </a:extLst>
            </p:cNvPr>
            <p:cNvSpPr/>
            <p:nvPr/>
          </p:nvSpPr>
          <p:spPr>
            <a:xfrm>
              <a:off x="2395870" y="148856"/>
              <a:ext cx="503274" cy="499144"/>
            </a:xfrm>
            <a:prstGeom prst="roundRect">
              <a:avLst/>
            </a:prstGeom>
            <a:solidFill>
              <a:srgbClr val="50A96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4EA865"/>
                </a:solidFill>
              </a:endParaRPr>
            </a:p>
          </p:txBody>
        </p:sp>
        <p:sp>
          <p:nvSpPr>
            <p:cNvPr id="8" name="Rectangle: Rounded Corners 7">
              <a:extLst>
                <a:ext uri="{FF2B5EF4-FFF2-40B4-BE49-F238E27FC236}">
                  <a16:creationId xmlns:a16="http://schemas.microsoft.com/office/drawing/2014/main" id="{0F5C862F-A0C5-4F00-AFBC-95133758CF40}"/>
                </a:ext>
              </a:extLst>
            </p:cNvPr>
            <p:cNvSpPr/>
            <p:nvPr/>
          </p:nvSpPr>
          <p:spPr>
            <a:xfrm>
              <a:off x="6485860" y="577597"/>
              <a:ext cx="928577" cy="214403"/>
            </a:xfrm>
            <a:prstGeom prst="roundRect">
              <a:avLst/>
            </a:prstGeom>
            <a:solidFill>
              <a:srgbClr val="AED7B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bg1"/>
                  </a:solidFill>
                </a:rPr>
                <a:t>Pharmaceutical</a:t>
              </a:r>
            </a:p>
          </p:txBody>
        </p:sp>
        <p:sp>
          <p:nvSpPr>
            <p:cNvPr id="9" name="Rectangle 8">
              <a:extLst>
                <a:ext uri="{FF2B5EF4-FFF2-40B4-BE49-F238E27FC236}">
                  <a16:creationId xmlns:a16="http://schemas.microsoft.com/office/drawing/2014/main" id="{39888706-DCCD-4C49-817C-58EEF7C8DE3E}"/>
                </a:ext>
              </a:extLst>
            </p:cNvPr>
            <p:cNvSpPr/>
            <p:nvPr/>
          </p:nvSpPr>
          <p:spPr>
            <a:xfrm>
              <a:off x="7597140" y="2679700"/>
              <a:ext cx="297180" cy="1320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047A182-7E15-4EC6-B30C-34BD46B18B11}"/>
                </a:ext>
              </a:extLst>
            </p:cNvPr>
            <p:cNvSpPr/>
            <p:nvPr/>
          </p:nvSpPr>
          <p:spPr>
            <a:xfrm>
              <a:off x="8488680" y="2693920"/>
              <a:ext cx="424180" cy="132080"/>
            </a:xfrm>
            <a:prstGeom prst="rect">
              <a:avLst/>
            </a:prstGeom>
            <a:solidFill>
              <a:srgbClr val="1F91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53049B99-3FAC-40AF-BF23-F9D91002B1CF}"/>
                </a:ext>
              </a:extLst>
            </p:cNvPr>
            <p:cNvSpPr/>
            <p:nvPr/>
          </p:nvSpPr>
          <p:spPr>
            <a:xfrm>
              <a:off x="7388860" y="2034540"/>
              <a:ext cx="314960" cy="320040"/>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B2A2FC90-D347-432B-8E82-4181A8E0DD40}"/>
                </a:ext>
              </a:extLst>
            </p:cNvPr>
            <p:cNvSpPr/>
            <p:nvPr/>
          </p:nvSpPr>
          <p:spPr>
            <a:xfrm>
              <a:off x="7339761" y="1080000"/>
              <a:ext cx="127000" cy="14732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FDA0D9F-7343-4F6A-8488-5AE69EA3480C}"/>
                </a:ext>
              </a:extLst>
            </p:cNvPr>
            <p:cNvSpPr/>
            <p:nvPr/>
          </p:nvSpPr>
          <p:spPr>
            <a:xfrm>
              <a:off x="8542882" y="1006340"/>
              <a:ext cx="339498" cy="324620"/>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4C4215B-998E-40B8-A7EA-B4853CA7ED57}"/>
                </a:ext>
              </a:extLst>
            </p:cNvPr>
            <p:cNvSpPr/>
            <p:nvPr/>
          </p:nvSpPr>
          <p:spPr>
            <a:xfrm>
              <a:off x="8184807" y="767080"/>
              <a:ext cx="94411" cy="108000"/>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FCFD39-C032-438C-960D-F82594759434}"/>
                </a:ext>
              </a:extLst>
            </p:cNvPr>
            <p:cNvSpPr/>
            <p:nvPr/>
          </p:nvSpPr>
          <p:spPr>
            <a:xfrm>
              <a:off x="8207999" y="2382520"/>
              <a:ext cx="215997" cy="189230"/>
            </a:xfrm>
            <a:prstGeom prst="rect">
              <a:avLst/>
            </a:prstGeom>
            <a:solidFill>
              <a:srgbClr val="81C19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A8038E8-12A6-4779-8605-ADCB6ED3A5FB}"/>
                </a:ext>
              </a:extLst>
            </p:cNvPr>
            <p:cNvSpPr/>
            <p:nvPr/>
          </p:nvSpPr>
          <p:spPr>
            <a:xfrm>
              <a:off x="6202680" y="2532062"/>
              <a:ext cx="71141" cy="94615"/>
            </a:xfrm>
            <a:prstGeom prst="rect">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E9004762-A740-419B-8C5C-453DB9227E7C}"/>
                </a:ext>
              </a:extLst>
            </p:cNvPr>
            <p:cNvSpPr/>
            <p:nvPr/>
          </p:nvSpPr>
          <p:spPr>
            <a:xfrm>
              <a:off x="227094" y="4623551"/>
              <a:ext cx="132907" cy="142692"/>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46D942AF-8979-4118-B48F-D9CE30C8EC11}"/>
                </a:ext>
              </a:extLst>
            </p:cNvPr>
            <p:cNvSpPr/>
            <p:nvPr/>
          </p:nvSpPr>
          <p:spPr>
            <a:xfrm>
              <a:off x="3731260" y="3815080"/>
              <a:ext cx="154940" cy="157480"/>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1230F051-6E92-4155-9793-00B8BB601026}"/>
                </a:ext>
              </a:extLst>
            </p:cNvPr>
            <p:cNvSpPr/>
            <p:nvPr/>
          </p:nvSpPr>
          <p:spPr>
            <a:xfrm>
              <a:off x="4912360" y="4018280"/>
              <a:ext cx="154940" cy="157480"/>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6BB622-1726-4EBC-9853-2C0786AF1B63}"/>
                </a:ext>
              </a:extLst>
            </p:cNvPr>
            <p:cNvSpPr/>
            <p:nvPr/>
          </p:nvSpPr>
          <p:spPr>
            <a:xfrm>
              <a:off x="2639887" y="3093720"/>
              <a:ext cx="154940" cy="157480"/>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B57B052-B5D8-4603-8C0A-F38A985C6A17}"/>
                </a:ext>
              </a:extLst>
            </p:cNvPr>
            <p:cNvSpPr/>
            <p:nvPr/>
          </p:nvSpPr>
          <p:spPr>
            <a:xfrm>
              <a:off x="4013200" y="3498465"/>
              <a:ext cx="133099" cy="141355"/>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5408D45C-B40A-4DB6-B43D-94A5C6B140AA}"/>
                </a:ext>
              </a:extLst>
            </p:cNvPr>
            <p:cNvSpPr/>
            <p:nvPr/>
          </p:nvSpPr>
          <p:spPr>
            <a:xfrm>
              <a:off x="4564380" y="2719877"/>
              <a:ext cx="137160" cy="108663"/>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8C7AD5C7-33B8-474F-9E12-F54FD0E9FE08}"/>
                </a:ext>
              </a:extLst>
            </p:cNvPr>
            <p:cNvSpPr/>
            <p:nvPr/>
          </p:nvSpPr>
          <p:spPr>
            <a:xfrm>
              <a:off x="5472516" y="2525037"/>
              <a:ext cx="137160" cy="108663"/>
            </a:xfrm>
            <a:prstGeom prst="ellipse">
              <a:avLst/>
            </a:prstGeom>
            <a:solidFill>
              <a:srgbClr val="7CBF8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0242339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40C8B9-7363-4CD5-8839-F696C29059F6}"/>
              </a:ext>
            </a:extLst>
          </p:cNvPr>
          <p:cNvSpPr>
            <a:spLocks noGrp="1"/>
          </p:cNvSpPr>
          <p:nvPr>
            <p:ph type="title"/>
          </p:nvPr>
        </p:nvSpPr>
        <p:spPr/>
        <p:txBody>
          <a:bodyPr/>
          <a:lstStyle/>
          <a:p>
            <a:r>
              <a:rPr lang="en-US" dirty="0"/>
              <a:t>Visualize Systems, Components, Dependencies, Persistence, Boundaries</a:t>
            </a:r>
          </a:p>
        </p:txBody>
      </p:sp>
      <p:pic>
        <p:nvPicPr>
          <p:cNvPr id="20" name="Content Placeholder 19" descr="Office worker male outline">
            <a:extLst>
              <a:ext uri="{FF2B5EF4-FFF2-40B4-BE49-F238E27FC236}">
                <a16:creationId xmlns:a16="http://schemas.microsoft.com/office/drawing/2014/main" id="{77A453B2-D911-4EC5-A2D2-4E04BCE50AAC}"/>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64123" y="1849565"/>
            <a:ext cx="471509" cy="471509"/>
          </a:xfrm>
        </p:spPr>
      </p:pic>
      <p:sp>
        <p:nvSpPr>
          <p:cNvPr id="4" name="Footer Placeholder 3">
            <a:extLst>
              <a:ext uri="{FF2B5EF4-FFF2-40B4-BE49-F238E27FC236}">
                <a16:creationId xmlns:a16="http://schemas.microsoft.com/office/drawing/2014/main" id="{0EA88561-11CD-406A-B0E2-56CEB749082A}"/>
              </a:ext>
            </a:extLst>
          </p:cNvPr>
          <p:cNvSpPr>
            <a:spLocks noGrp="1"/>
          </p:cNvSpPr>
          <p:nvPr>
            <p:ph type="ftr" sz="quarter" idx="11"/>
          </p:nvPr>
        </p:nvSpPr>
        <p:spPr/>
        <p:txBody>
          <a:bodyPr/>
          <a:lstStyle/>
          <a:p>
            <a:r>
              <a:rPr lang="en-US"/>
              <a:t>Who Wants to Become an IT Architect? - EMEA Groundbreakers Virtual Tour 2021</a:t>
            </a:r>
            <a:endParaRPr lang="nl-NL"/>
          </a:p>
        </p:txBody>
      </p:sp>
      <p:sp>
        <p:nvSpPr>
          <p:cNvPr id="5" name="Cylinder 4">
            <a:extLst>
              <a:ext uri="{FF2B5EF4-FFF2-40B4-BE49-F238E27FC236}">
                <a16:creationId xmlns:a16="http://schemas.microsoft.com/office/drawing/2014/main" id="{6A7B12B2-0EF1-44CF-A165-152D9252E83C}"/>
              </a:ext>
            </a:extLst>
          </p:cNvPr>
          <p:cNvSpPr/>
          <p:nvPr/>
        </p:nvSpPr>
        <p:spPr>
          <a:xfrm>
            <a:off x="3811322" y="3638551"/>
            <a:ext cx="1273907" cy="976923"/>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E9275DC-03C6-46F0-B4A2-5FF354DD4BBF}"/>
              </a:ext>
            </a:extLst>
          </p:cNvPr>
          <p:cNvSpPr/>
          <p:nvPr/>
        </p:nvSpPr>
        <p:spPr>
          <a:xfrm>
            <a:off x="1599568" y="1841012"/>
            <a:ext cx="1344246" cy="5861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D0E5C207-724B-40B2-B8D3-D5F367AE01EA}"/>
              </a:ext>
            </a:extLst>
          </p:cNvPr>
          <p:cNvSpPr/>
          <p:nvPr/>
        </p:nvSpPr>
        <p:spPr>
          <a:xfrm>
            <a:off x="4379259" y="1611043"/>
            <a:ext cx="1784494" cy="1300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8C80F421-3EEA-4399-A161-4E0767B0CD5C}"/>
              </a:ext>
            </a:extLst>
          </p:cNvPr>
          <p:cNvSpPr/>
          <p:nvPr/>
        </p:nvSpPr>
        <p:spPr>
          <a:xfrm>
            <a:off x="4538153" y="1763835"/>
            <a:ext cx="937846" cy="4132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864C5D4B-57EC-4179-9489-E0A82CAC2B57}"/>
              </a:ext>
            </a:extLst>
          </p:cNvPr>
          <p:cNvSpPr/>
          <p:nvPr/>
        </p:nvSpPr>
        <p:spPr>
          <a:xfrm>
            <a:off x="5024661" y="2309435"/>
            <a:ext cx="937846" cy="413239"/>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a:p>
        </p:txBody>
      </p:sp>
      <p:cxnSp>
        <p:nvCxnSpPr>
          <p:cNvPr id="13" name="Connector: Elbow 12">
            <a:extLst>
              <a:ext uri="{FF2B5EF4-FFF2-40B4-BE49-F238E27FC236}">
                <a16:creationId xmlns:a16="http://schemas.microsoft.com/office/drawing/2014/main" id="{0A88ACD3-5207-45DF-90F7-12AACFF72DBA}"/>
              </a:ext>
            </a:extLst>
          </p:cNvPr>
          <p:cNvCxnSpPr>
            <a:stCxn id="6" idx="3"/>
            <a:endCxn id="8" idx="1"/>
          </p:cNvCxnSpPr>
          <p:nvPr/>
        </p:nvCxnSpPr>
        <p:spPr>
          <a:xfrm flipV="1">
            <a:off x="2943814" y="1970455"/>
            <a:ext cx="1594339" cy="163634"/>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5" name="Connector: Elbow 14">
            <a:extLst>
              <a:ext uri="{FF2B5EF4-FFF2-40B4-BE49-F238E27FC236}">
                <a16:creationId xmlns:a16="http://schemas.microsoft.com/office/drawing/2014/main" id="{9E8AC283-6D1A-4130-ADE9-E137FA7D91D2}"/>
              </a:ext>
            </a:extLst>
          </p:cNvPr>
          <p:cNvCxnSpPr>
            <a:cxnSpLocks/>
            <a:stCxn id="8" idx="3"/>
          </p:cNvCxnSpPr>
          <p:nvPr/>
        </p:nvCxnSpPr>
        <p:spPr>
          <a:xfrm>
            <a:off x="5475999" y="1970455"/>
            <a:ext cx="311638" cy="350619"/>
          </a:xfrm>
          <a:prstGeom prst="bentConnector2">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17" name="Connector: Elbow 16">
            <a:extLst>
              <a:ext uri="{FF2B5EF4-FFF2-40B4-BE49-F238E27FC236}">
                <a16:creationId xmlns:a16="http://schemas.microsoft.com/office/drawing/2014/main" id="{782E381D-5D55-427A-88A4-D47EA37E994D}"/>
              </a:ext>
            </a:extLst>
          </p:cNvPr>
          <p:cNvCxnSpPr>
            <a:stCxn id="9" idx="2"/>
            <a:endCxn id="5" idx="1"/>
          </p:cNvCxnSpPr>
          <p:nvPr/>
        </p:nvCxnSpPr>
        <p:spPr>
          <a:xfrm rot="5400000">
            <a:off x="4512992" y="2657958"/>
            <a:ext cx="915877" cy="1045308"/>
          </a:xfrm>
          <a:prstGeom prst="bentConnector3">
            <a:avLst>
              <a:gd name="adj1" fmla="val 80720"/>
            </a:avLst>
          </a:prstGeom>
          <a:ln>
            <a:tailEnd type="triangle"/>
          </a:ln>
        </p:spPr>
        <p:style>
          <a:lnRef idx="1">
            <a:schemeClr val="accent5"/>
          </a:lnRef>
          <a:fillRef idx="0">
            <a:schemeClr val="accent5"/>
          </a:fillRef>
          <a:effectRef idx="0">
            <a:schemeClr val="accent5"/>
          </a:effectRef>
          <a:fontRef idx="minor">
            <a:schemeClr val="tx1"/>
          </a:fontRef>
        </p:style>
      </p:cxnSp>
      <p:cxnSp>
        <p:nvCxnSpPr>
          <p:cNvPr id="22" name="Connector: Elbow 21">
            <a:extLst>
              <a:ext uri="{FF2B5EF4-FFF2-40B4-BE49-F238E27FC236}">
                <a16:creationId xmlns:a16="http://schemas.microsoft.com/office/drawing/2014/main" id="{BEE2B44D-3317-4C0F-B16E-F5B07AB84BB8}"/>
              </a:ext>
            </a:extLst>
          </p:cNvPr>
          <p:cNvCxnSpPr>
            <a:stCxn id="20" idx="3"/>
            <a:endCxn id="6" idx="1"/>
          </p:cNvCxnSpPr>
          <p:nvPr/>
        </p:nvCxnSpPr>
        <p:spPr>
          <a:xfrm>
            <a:off x="635632" y="2085320"/>
            <a:ext cx="963936" cy="48769"/>
          </a:xfrm>
          <a:prstGeom prst="bentConnector3">
            <a:avLst>
              <a:gd name="adj1" fmla="val 72702"/>
            </a:avLst>
          </a:prstGeom>
          <a:ln>
            <a:tailEnd type="triangle"/>
          </a:ln>
        </p:spPr>
        <p:style>
          <a:lnRef idx="1">
            <a:schemeClr val="accent1"/>
          </a:lnRef>
          <a:fillRef idx="0">
            <a:schemeClr val="accent1"/>
          </a:fillRef>
          <a:effectRef idx="0">
            <a:schemeClr val="accent1"/>
          </a:effectRef>
          <a:fontRef idx="minor">
            <a:schemeClr val="tx1"/>
          </a:fontRef>
        </p:style>
      </p:cxnSp>
      <p:sp>
        <p:nvSpPr>
          <p:cNvPr id="23" name="Rectangle 22">
            <a:extLst>
              <a:ext uri="{FF2B5EF4-FFF2-40B4-BE49-F238E27FC236}">
                <a16:creationId xmlns:a16="http://schemas.microsoft.com/office/drawing/2014/main" id="{0F541D0B-C417-4E69-B0C2-4A171BCDDA4E}"/>
              </a:ext>
            </a:extLst>
          </p:cNvPr>
          <p:cNvSpPr/>
          <p:nvPr/>
        </p:nvSpPr>
        <p:spPr>
          <a:xfrm>
            <a:off x="1117600" y="1070708"/>
            <a:ext cx="5502031" cy="371230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4453AD83-B5AA-400A-BE3F-8A719207AC7D}"/>
              </a:ext>
            </a:extLst>
          </p:cNvPr>
          <p:cNvSpPr/>
          <p:nvPr/>
        </p:nvSpPr>
        <p:spPr>
          <a:xfrm>
            <a:off x="7260492" y="1849565"/>
            <a:ext cx="1126901" cy="816123"/>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cxnSp>
        <p:nvCxnSpPr>
          <p:cNvPr id="26" name="Connector: Elbow 25">
            <a:extLst>
              <a:ext uri="{FF2B5EF4-FFF2-40B4-BE49-F238E27FC236}">
                <a16:creationId xmlns:a16="http://schemas.microsoft.com/office/drawing/2014/main" id="{484E83B1-755E-4791-995C-1351F47596DA}"/>
              </a:ext>
            </a:extLst>
          </p:cNvPr>
          <p:cNvCxnSpPr>
            <a:endCxn id="24" idx="1"/>
          </p:cNvCxnSpPr>
          <p:nvPr/>
        </p:nvCxnSpPr>
        <p:spPr>
          <a:xfrm>
            <a:off x="5475999" y="1849565"/>
            <a:ext cx="1784493" cy="408062"/>
          </a:xfrm>
          <a:prstGeom prst="bentConnector3">
            <a:avLst/>
          </a:prstGeom>
          <a:ln>
            <a:tailEnd type="triangle"/>
          </a:ln>
        </p:spPr>
        <p:style>
          <a:lnRef idx="1">
            <a:schemeClr val="accent5"/>
          </a:lnRef>
          <a:fillRef idx="0">
            <a:schemeClr val="accent5"/>
          </a:fillRef>
          <a:effectRef idx="0">
            <a:schemeClr val="accent5"/>
          </a:effectRef>
          <a:fontRef idx="minor">
            <a:schemeClr val="tx1"/>
          </a:fontRef>
        </p:style>
      </p:cxnSp>
      <p:pic>
        <p:nvPicPr>
          <p:cNvPr id="31" name="Picture 30">
            <a:extLst>
              <a:ext uri="{FF2B5EF4-FFF2-40B4-BE49-F238E27FC236}">
                <a16:creationId xmlns:a16="http://schemas.microsoft.com/office/drawing/2014/main" id="{757CC8F7-818F-44E1-AC3D-A67A275597C3}"/>
              </a:ext>
            </a:extLst>
          </p:cNvPr>
          <p:cNvPicPr>
            <a:picLocks noChangeAspect="1"/>
          </p:cNvPicPr>
          <p:nvPr/>
        </p:nvPicPr>
        <p:blipFill>
          <a:blip r:embed="rId4"/>
          <a:stretch>
            <a:fillRect/>
          </a:stretch>
        </p:blipFill>
        <p:spPr>
          <a:xfrm>
            <a:off x="6823863" y="2911720"/>
            <a:ext cx="2240715" cy="197710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6642763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fade">
                                      <p:cBhvr>
                                        <p:cTn id="7" dur="500"/>
                                        <p:tgtEl>
                                          <p:spTgt spid="20"/>
                                        </p:tgtEl>
                                      </p:cBhvr>
                                    </p:animEffect>
                                  </p:childTnLst>
                                </p:cTn>
                              </p:par>
                              <p:par>
                                <p:cTn id="8" presetID="10" presetClass="entr" presetSubtype="0" fill="hold"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fade">
                                      <p:cBhvr>
                                        <p:cTn id="10" dur="500"/>
                                        <p:tgtEl>
                                          <p:spTgt spid="22"/>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childTnLst>
                          </p:cTn>
                        </p:par>
                        <p:par>
                          <p:cTn id="15" fill="hold">
                            <p:stCondLst>
                              <p:cond delay="1000"/>
                            </p:stCondLst>
                            <p:childTnLst>
                              <p:par>
                                <p:cTn id="16" presetID="10" presetClass="entr" presetSubtype="0" fill="hold" grpId="0" nodeType="after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fade">
                                      <p:cBhvr>
                                        <p:cTn id="18" dur="500"/>
                                        <p:tgtEl>
                                          <p:spTgt spid="7"/>
                                        </p:tgtEl>
                                      </p:cBhvr>
                                    </p:animEffect>
                                  </p:childTnLst>
                                </p:cTn>
                              </p:par>
                            </p:childTnLst>
                          </p:cTn>
                        </p:par>
                        <p:par>
                          <p:cTn id="19" fill="hold">
                            <p:stCondLst>
                              <p:cond delay="1500"/>
                            </p:stCondLst>
                            <p:childTnLst>
                              <p:par>
                                <p:cTn id="20" presetID="10" presetClass="entr" presetSubtype="0" fill="hold" grpId="0" nodeType="afterEffect">
                                  <p:stCondLst>
                                    <p:cond delay="0"/>
                                  </p:stCondLst>
                                  <p:childTnLst>
                                    <p:set>
                                      <p:cBhvr>
                                        <p:cTn id="21" dur="1" fill="hold">
                                          <p:stCondLst>
                                            <p:cond delay="0"/>
                                          </p:stCondLst>
                                        </p:cTn>
                                        <p:tgtEl>
                                          <p:spTgt spid="9"/>
                                        </p:tgtEl>
                                        <p:attrNameLst>
                                          <p:attrName>style.visibility</p:attrName>
                                        </p:attrNameLst>
                                      </p:cBhvr>
                                      <p:to>
                                        <p:strVal val="visible"/>
                                      </p:to>
                                    </p:set>
                                    <p:animEffect transition="in" filter="fade">
                                      <p:cBhvr>
                                        <p:cTn id="22" dur="500"/>
                                        <p:tgtEl>
                                          <p:spTgt spid="9"/>
                                        </p:tgtEl>
                                      </p:cBhvr>
                                    </p:animEffect>
                                  </p:childTnLst>
                                </p:cTn>
                              </p:par>
                            </p:childTnLst>
                          </p:cTn>
                        </p:par>
                        <p:par>
                          <p:cTn id="23" fill="hold">
                            <p:stCondLst>
                              <p:cond delay="2000"/>
                            </p:stCondLst>
                            <p:childTnLst>
                              <p:par>
                                <p:cTn id="24" presetID="10" presetClass="entr" presetSubtype="0" fill="hold" nodeType="after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par>
                          <p:cTn id="27" fill="hold">
                            <p:stCondLst>
                              <p:cond delay="2500"/>
                            </p:stCondLst>
                            <p:childTnLst>
                              <p:par>
                                <p:cTn id="28" presetID="10" presetClass="entr" presetSubtype="0" fill="hold" nodeType="after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childTnLst>
                          </p:cTn>
                        </p:par>
                        <p:par>
                          <p:cTn id="31" fill="hold">
                            <p:stCondLst>
                              <p:cond delay="3000"/>
                            </p:stCondLst>
                            <p:childTnLst>
                              <p:par>
                                <p:cTn id="32" presetID="10" presetClass="entr" presetSubtype="0" fill="hold" grpId="0" nodeType="afterEffect">
                                  <p:stCondLst>
                                    <p:cond delay="0"/>
                                  </p:stCondLst>
                                  <p:childTnLst>
                                    <p:set>
                                      <p:cBhvr>
                                        <p:cTn id="33" dur="1" fill="hold">
                                          <p:stCondLst>
                                            <p:cond delay="0"/>
                                          </p:stCondLst>
                                        </p:cTn>
                                        <p:tgtEl>
                                          <p:spTgt spid="23"/>
                                        </p:tgtEl>
                                        <p:attrNameLst>
                                          <p:attrName>style.visibility</p:attrName>
                                        </p:attrNameLst>
                                      </p:cBhvr>
                                      <p:to>
                                        <p:strVal val="visible"/>
                                      </p:to>
                                    </p:set>
                                    <p:animEffect transition="in" filter="fade">
                                      <p:cBhvr>
                                        <p:cTn id="34" dur="500"/>
                                        <p:tgtEl>
                                          <p:spTgt spid="23"/>
                                        </p:tgtEl>
                                      </p:cBhvr>
                                    </p:animEffect>
                                  </p:childTnLst>
                                </p:cTn>
                              </p:par>
                            </p:childTnLst>
                          </p:cTn>
                        </p:par>
                        <p:par>
                          <p:cTn id="35" fill="hold">
                            <p:stCondLst>
                              <p:cond delay="3500"/>
                            </p:stCondLst>
                            <p:childTnLst>
                              <p:par>
                                <p:cTn id="36" presetID="10" presetClass="entr" presetSubtype="0" fill="hold" grpId="0" nodeType="afterEffect">
                                  <p:stCondLst>
                                    <p:cond delay="0"/>
                                  </p:stCondLst>
                                  <p:childTnLst>
                                    <p:set>
                                      <p:cBhvr>
                                        <p:cTn id="37" dur="1" fill="hold">
                                          <p:stCondLst>
                                            <p:cond delay="0"/>
                                          </p:stCondLst>
                                        </p:cTn>
                                        <p:tgtEl>
                                          <p:spTgt spid="24"/>
                                        </p:tgtEl>
                                        <p:attrNameLst>
                                          <p:attrName>style.visibility</p:attrName>
                                        </p:attrNameLst>
                                      </p:cBhvr>
                                      <p:to>
                                        <p:strVal val="visible"/>
                                      </p:to>
                                    </p:set>
                                    <p:animEffect transition="in" filter="fade">
                                      <p:cBhvr>
                                        <p:cTn id="38" dur="500"/>
                                        <p:tgtEl>
                                          <p:spTgt spid="24"/>
                                        </p:tgtEl>
                                      </p:cBhvr>
                                    </p:animEffect>
                                  </p:childTnLst>
                                </p:cTn>
                              </p:par>
                            </p:childTnLst>
                          </p:cTn>
                        </p:par>
                        <p:par>
                          <p:cTn id="39" fill="hold">
                            <p:stCondLst>
                              <p:cond delay="4000"/>
                            </p:stCondLst>
                            <p:childTnLst>
                              <p:par>
                                <p:cTn id="40" presetID="10" presetClass="entr" presetSubtype="0" fill="hold" nodeType="afterEffect">
                                  <p:stCondLst>
                                    <p:cond delay="0"/>
                                  </p:stCondLst>
                                  <p:childTnLst>
                                    <p:set>
                                      <p:cBhvr>
                                        <p:cTn id="41" dur="1" fill="hold">
                                          <p:stCondLst>
                                            <p:cond delay="0"/>
                                          </p:stCondLst>
                                        </p:cTn>
                                        <p:tgtEl>
                                          <p:spTgt spid="26"/>
                                        </p:tgtEl>
                                        <p:attrNameLst>
                                          <p:attrName>style.visibility</p:attrName>
                                        </p:attrNameLst>
                                      </p:cBhvr>
                                      <p:to>
                                        <p:strVal val="visible"/>
                                      </p:to>
                                    </p:set>
                                    <p:animEffect transition="in" filter="fade">
                                      <p:cBhvr>
                                        <p:cTn id="42" dur="500"/>
                                        <p:tgtEl>
                                          <p:spTgt spid="26"/>
                                        </p:tgtEl>
                                      </p:cBhvr>
                                    </p:animEffect>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31"/>
                                        </p:tgtEl>
                                        <p:attrNameLst>
                                          <p:attrName>style.visibility</p:attrName>
                                        </p:attrNameLst>
                                      </p:cBhvr>
                                      <p:to>
                                        <p:strVal val="visible"/>
                                      </p:to>
                                    </p:set>
                                    <p:anim calcmode="lin" valueType="num">
                                      <p:cBhvr additive="base">
                                        <p:cTn id="47" dur="500" fill="hold"/>
                                        <p:tgtEl>
                                          <p:spTgt spid="31"/>
                                        </p:tgtEl>
                                        <p:attrNameLst>
                                          <p:attrName>ppt_x</p:attrName>
                                        </p:attrNameLst>
                                      </p:cBhvr>
                                      <p:tavLst>
                                        <p:tav tm="0">
                                          <p:val>
                                            <p:strVal val="#ppt_x"/>
                                          </p:val>
                                        </p:tav>
                                        <p:tav tm="100000">
                                          <p:val>
                                            <p:strVal val="#ppt_x"/>
                                          </p:val>
                                        </p:tav>
                                      </p:tavLst>
                                    </p:anim>
                                    <p:anim calcmode="lin" valueType="num">
                                      <p:cBhvr additive="base">
                                        <p:cTn id="48"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P spid="23" grpId="0" animBg="1"/>
      <p:bldP spid="24"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4EAE77-6445-4C5C-981F-AE7B3E899E68}"/>
              </a:ext>
            </a:extLst>
          </p:cNvPr>
          <p:cNvSpPr>
            <a:spLocks noGrp="1"/>
          </p:cNvSpPr>
          <p:nvPr>
            <p:ph type="title"/>
          </p:nvPr>
        </p:nvSpPr>
        <p:spPr/>
        <p:txBody>
          <a:bodyPr/>
          <a:lstStyle/>
          <a:p>
            <a:r>
              <a:rPr lang="en-US" dirty="0"/>
              <a:t>Zoom Out [in time] to the Bigger Picture</a:t>
            </a:r>
            <a:br>
              <a:rPr lang="en-US" dirty="0"/>
            </a:br>
            <a:r>
              <a:rPr lang="en-US" dirty="0"/>
              <a:t>What happened at the Financial Institution</a:t>
            </a:r>
          </a:p>
        </p:txBody>
      </p:sp>
      <p:sp>
        <p:nvSpPr>
          <p:cNvPr id="4" name="Footer Placeholder 3">
            <a:extLst>
              <a:ext uri="{FF2B5EF4-FFF2-40B4-BE49-F238E27FC236}">
                <a16:creationId xmlns:a16="http://schemas.microsoft.com/office/drawing/2014/main" id="{3ABCE228-5264-4B2B-9ED9-E1552B8BB0E8}"/>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5" name="Content Placeholder 19" descr="Office worker male outline">
            <a:extLst>
              <a:ext uri="{FF2B5EF4-FFF2-40B4-BE49-F238E27FC236}">
                <a16:creationId xmlns:a16="http://schemas.microsoft.com/office/drawing/2014/main" id="{A734A2BE-49C2-4FE2-8087-9109278A598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114746" y="2054858"/>
            <a:ext cx="471509" cy="471509"/>
          </a:xfrm>
        </p:spPr>
      </p:pic>
      <p:pic>
        <p:nvPicPr>
          <p:cNvPr id="7" name="Graphic 6" descr="Woman with cane with solid fill">
            <a:extLst>
              <a:ext uri="{FF2B5EF4-FFF2-40B4-BE49-F238E27FC236}">
                <a16:creationId xmlns:a16="http://schemas.microsoft.com/office/drawing/2014/main" id="{1FFC7311-D434-417F-87BA-814CE95FD6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8500325" y="1151638"/>
            <a:ext cx="559191" cy="559191"/>
          </a:xfrm>
          <a:prstGeom prst="rect">
            <a:avLst/>
          </a:prstGeom>
        </p:spPr>
      </p:pic>
      <p:pic>
        <p:nvPicPr>
          <p:cNvPr id="9" name="Graphic 8" descr="Mom with stroller with solid fill">
            <a:extLst>
              <a:ext uri="{FF2B5EF4-FFF2-40B4-BE49-F238E27FC236}">
                <a16:creationId xmlns:a16="http://schemas.microsoft.com/office/drawing/2014/main" id="{8399410A-E7A1-477F-992B-C1BAAE0759F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8325543" y="1799139"/>
            <a:ext cx="559191" cy="559191"/>
          </a:xfrm>
          <a:prstGeom prst="rect">
            <a:avLst/>
          </a:prstGeom>
        </p:spPr>
      </p:pic>
      <p:pic>
        <p:nvPicPr>
          <p:cNvPr id="11" name="Graphic 10" descr="Family with boy with solid fill">
            <a:extLst>
              <a:ext uri="{FF2B5EF4-FFF2-40B4-BE49-F238E27FC236}">
                <a16:creationId xmlns:a16="http://schemas.microsoft.com/office/drawing/2014/main" id="{E7F04E2E-9BCC-491D-BA04-5714E219D902}"/>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8061960" y="683013"/>
            <a:ext cx="559191" cy="559191"/>
          </a:xfrm>
          <a:prstGeom prst="rect">
            <a:avLst/>
          </a:prstGeom>
        </p:spPr>
      </p:pic>
      <p:pic>
        <p:nvPicPr>
          <p:cNvPr id="13" name="Graphic 12" descr="Person in wheelchair with solid fill">
            <a:extLst>
              <a:ext uri="{FF2B5EF4-FFF2-40B4-BE49-F238E27FC236}">
                <a16:creationId xmlns:a16="http://schemas.microsoft.com/office/drawing/2014/main" id="{E8C31FE8-FCD2-4DF9-9D71-8C370D9A078E}"/>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8341555" y="2975849"/>
            <a:ext cx="559191" cy="559191"/>
          </a:xfrm>
          <a:prstGeom prst="rect">
            <a:avLst/>
          </a:prstGeom>
        </p:spPr>
      </p:pic>
      <p:pic>
        <p:nvPicPr>
          <p:cNvPr id="15" name="Graphic 14" descr="Man with cane with solid fill">
            <a:extLst>
              <a:ext uri="{FF2B5EF4-FFF2-40B4-BE49-F238E27FC236}">
                <a16:creationId xmlns:a16="http://schemas.microsoft.com/office/drawing/2014/main" id="{E7A42711-1B06-4B73-AF6B-F5286D362EC5}"/>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7996516" y="2360376"/>
            <a:ext cx="559191" cy="559191"/>
          </a:xfrm>
          <a:prstGeom prst="rect">
            <a:avLst/>
          </a:prstGeom>
        </p:spPr>
      </p:pic>
      <p:sp>
        <p:nvSpPr>
          <p:cNvPr id="16" name="Cylinder 15">
            <a:extLst>
              <a:ext uri="{FF2B5EF4-FFF2-40B4-BE49-F238E27FC236}">
                <a16:creationId xmlns:a16="http://schemas.microsoft.com/office/drawing/2014/main" id="{65A2C192-2DCE-4142-BCA4-0C01E1181C77}"/>
              </a:ext>
            </a:extLst>
          </p:cNvPr>
          <p:cNvSpPr/>
          <p:nvPr/>
        </p:nvSpPr>
        <p:spPr>
          <a:xfrm>
            <a:off x="3784286" y="3535040"/>
            <a:ext cx="1793260" cy="976923"/>
          </a:xfrm>
          <a:prstGeom prst="can">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1200" dirty="0"/>
              <a:t>Financial &amp; Personal Data</a:t>
            </a:r>
          </a:p>
        </p:txBody>
      </p:sp>
      <p:sp>
        <p:nvSpPr>
          <p:cNvPr id="17" name="Rectangle 16">
            <a:extLst>
              <a:ext uri="{FF2B5EF4-FFF2-40B4-BE49-F238E27FC236}">
                <a16:creationId xmlns:a16="http://schemas.microsoft.com/office/drawing/2014/main" id="{3F6B0A69-F869-4C85-B149-FD0CEE54A4C7}"/>
              </a:ext>
            </a:extLst>
          </p:cNvPr>
          <p:cNvSpPr/>
          <p:nvPr/>
        </p:nvSpPr>
        <p:spPr>
          <a:xfrm>
            <a:off x="3318127" y="1585719"/>
            <a:ext cx="1494367" cy="772611"/>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200" dirty="0"/>
              <a:t>Process Changes</a:t>
            </a:r>
          </a:p>
          <a:p>
            <a:pPr algn="ctr"/>
            <a:r>
              <a:rPr lang="en-US" sz="1200" dirty="0"/>
              <a:t>[BPM Workflow Engine]</a:t>
            </a:r>
          </a:p>
        </p:txBody>
      </p:sp>
      <p:sp>
        <p:nvSpPr>
          <p:cNvPr id="18" name="Rectangle 17">
            <a:extLst>
              <a:ext uri="{FF2B5EF4-FFF2-40B4-BE49-F238E27FC236}">
                <a16:creationId xmlns:a16="http://schemas.microsoft.com/office/drawing/2014/main" id="{ABE25CF1-8583-46D0-980A-3869828C8878}"/>
              </a:ext>
            </a:extLst>
          </p:cNvPr>
          <p:cNvSpPr/>
          <p:nvPr/>
        </p:nvSpPr>
        <p:spPr>
          <a:xfrm>
            <a:off x="5388472" y="1799139"/>
            <a:ext cx="1494368" cy="77261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Generate Financial Status Statements</a:t>
            </a:r>
          </a:p>
        </p:txBody>
      </p:sp>
      <p:sp>
        <p:nvSpPr>
          <p:cNvPr id="24" name="Rectangle 23">
            <a:extLst>
              <a:ext uri="{FF2B5EF4-FFF2-40B4-BE49-F238E27FC236}">
                <a16:creationId xmlns:a16="http://schemas.microsoft.com/office/drawing/2014/main" id="{E20623B0-E775-4B06-BA0C-CD7051A89F0E}"/>
              </a:ext>
            </a:extLst>
          </p:cNvPr>
          <p:cNvSpPr/>
          <p:nvPr/>
        </p:nvSpPr>
        <p:spPr>
          <a:xfrm>
            <a:off x="1578708" y="967197"/>
            <a:ext cx="5533240" cy="371230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a:extLst>
              <a:ext uri="{FF2B5EF4-FFF2-40B4-BE49-F238E27FC236}">
                <a16:creationId xmlns:a16="http://schemas.microsoft.com/office/drawing/2014/main" id="{694AC404-1063-4BB7-AF4F-91EFF0CB6297}"/>
              </a:ext>
            </a:extLst>
          </p:cNvPr>
          <p:cNvCxnSpPr/>
          <p:nvPr/>
        </p:nvCxnSpPr>
        <p:spPr>
          <a:xfrm flipV="1">
            <a:off x="6882840" y="1148226"/>
            <a:ext cx="1179120" cy="8559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29" name="Graphic 28" descr="Coffin with solid fill">
            <a:extLst>
              <a:ext uri="{FF2B5EF4-FFF2-40B4-BE49-F238E27FC236}">
                <a16:creationId xmlns:a16="http://schemas.microsoft.com/office/drawing/2014/main" id="{E70A51BD-6941-4EE8-A435-AFF2713A7187}"/>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8270015" y="3710428"/>
            <a:ext cx="606181" cy="606181"/>
          </a:xfrm>
          <a:prstGeom prst="rect">
            <a:avLst/>
          </a:prstGeom>
        </p:spPr>
      </p:pic>
      <p:cxnSp>
        <p:nvCxnSpPr>
          <p:cNvPr id="31" name="Straight Arrow Connector 30">
            <a:extLst>
              <a:ext uri="{FF2B5EF4-FFF2-40B4-BE49-F238E27FC236}">
                <a16:creationId xmlns:a16="http://schemas.microsoft.com/office/drawing/2014/main" id="{9EEF400C-FCD4-42B2-8C1E-6524C1F0F1A2}"/>
              </a:ext>
            </a:extLst>
          </p:cNvPr>
          <p:cNvCxnSpPr>
            <a:cxnSpLocks/>
            <a:stCxn id="18" idx="3"/>
            <a:endCxn id="7" idx="1"/>
          </p:cNvCxnSpPr>
          <p:nvPr/>
        </p:nvCxnSpPr>
        <p:spPr>
          <a:xfrm flipV="1">
            <a:off x="6882840" y="1431234"/>
            <a:ext cx="1617485" cy="75421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4013A147-9306-45B7-8C2D-86020ADB9BE3}"/>
              </a:ext>
            </a:extLst>
          </p:cNvPr>
          <p:cNvCxnSpPr>
            <a:cxnSpLocks/>
            <a:stCxn id="18" idx="3"/>
            <a:endCxn id="9" idx="1"/>
          </p:cNvCxnSpPr>
          <p:nvPr/>
        </p:nvCxnSpPr>
        <p:spPr>
          <a:xfrm flipV="1">
            <a:off x="6882840" y="2078735"/>
            <a:ext cx="1442703" cy="1067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6EE19939-F402-407F-98F3-7EB63CA354B0}"/>
              </a:ext>
            </a:extLst>
          </p:cNvPr>
          <p:cNvCxnSpPr>
            <a:cxnSpLocks/>
            <a:stCxn id="18" idx="3"/>
            <a:endCxn id="15" idx="1"/>
          </p:cNvCxnSpPr>
          <p:nvPr/>
        </p:nvCxnSpPr>
        <p:spPr>
          <a:xfrm>
            <a:off x="6882840" y="2185445"/>
            <a:ext cx="1113676" cy="45452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FD4465E-14CC-4DD8-BDE5-2BD024FA04B4}"/>
              </a:ext>
            </a:extLst>
          </p:cNvPr>
          <p:cNvCxnSpPr>
            <a:endCxn id="13" idx="1"/>
          </p:cNvCxnSpPr>
          <p:nvPr/>
        </p:nvCxnSpPr>
        <p:spPr>
          <a:xfrm>
            <a:off x="6882840" y="2358330"/>
            <a:ext cx="1458715" cy="89711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701CF487-C7F4-4BBD-9808-AD58B7DC3C65}"/>
              </a:ext>
            </a:extLst>
          </p:cNvPr>
          <p:cNvCxnSpPr>
            <a:cxnSpLocks/>
            <a:endCxn id="29" idx="0"/>
          </p:cNvCxnSpPr>
          <p:nvPr/>
        </p:nvCxnSpPr>
        <p:spPr>
          <a:xfrm>
            <a:off x="6882840" y="2531215"/>
            <a:ext cx="1690266" cy="11792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Freeform: Shape 40">
            <a:extLst>
              <a:ext uri="{FF2B5EF4-FFF2-40B4-BE49-F238E27FC236}">
                <a16:creationId xmlns:a16="http://schemas.microsoft.com/office/drawing/2014/main" id="{3472EACE-B571-4147-9868-1B48AF597667}"/>
              </a:ext>
            </a:extLst>
          </p:cNvPr>
          <p:cNvSpPr/>
          <p:nvPr/>
        </p:nvSpPr>
        <p:spPr>
          <a:xfrm>
            <a:off x="5157533" y="2563446"/>
            <a:ext cx="453913" cy="985361"/>
          </a:xfrm>
          <a:custGeom>
            <a:avLst/>
            <a:gdLst>
              <a:gd name="connsiteX0" fmla="*/ 375759 w 453913"/>
              <a:gd name="connsiteY0" fmla="*/ 0 h 985361"/>
              <a:gd name="connsiteX1" fmla="*/ 621 w 453913"/>
              <a:gd name="connsiteY1" fmla="*/ 984739 h 985361"/>
              <a:gd name="connsiteX2" fmla="*/ 453913 w 453913"/>
              <a:gd name="connsiteY2" fmla="*/ 117231 h 985361"/>
            </a:gdLst>
            <a:ahLst/>
            <a:cxnLst>
              <a:cxn ang="0">
                <a:pos x="connsiteX0" y="connsiteY0"/>
              </a:cxn>
              <a:cxn ang="0">
                <a:pos x="connsiteX1" y="connsiteY1"/>
              </a:cxn>
              <a:cxn ang="0">
                <a:pos x="connsiteX2" y="connsiteY2"/>
              </a:cxn>
            </a:cxnLst>
            <a:rect l="l" t="t" r="r" b="b"/>
            <a:pathLst>
              <a:path w="453913" h="985361">
                <a:moveTo>
                  <a:pt x="375759" y="0"/>
                </a:moveTo>
                <a:cubicBezTo>
                  <a:pt x="181677" y="482600"/>
                  <a:pt x="-12405" y="965201"/>
                  <a:pt x="621" y="984739"/>
                </a:cubicBezTo>
                <a:cubicBezTo>
                  <a:pt x="13647" y="1004277"/>
                  <a:pt x="233780" y="560754"/>
                  <a:pt x="453913" y="117231"/>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3" name="Connector: Elbow 42">
            <a:extLst>
              <a:ext uri="{FF2B5EF4-FFF2-40B4-BE49-F238E27FC236}">
                <a16:creationId xmlns:a16="http://schemas.microsoft.com/office/drawing/2014/main" id="{17C66BF4-76C0-422D-8254-9CC0D6B17277}"/>
              </a:ext>
            </a:extLst>
          </p:cNvPr>
          <p:cNvCxnSpPr>
            <a:cxnSpLocks/>
            <a:stCxn id="17" idx="2"/>
          </p:cNvCxnSpPr>
          <p:nvPr/>
        </p:nvCxnSpPr>
        <p:spPr>
          <a:xfrm rot="16200000" flipH="1">
            <a:off x="3638881" y="2784760"/>
            <a:ext cx="1291455" cy="438594"/>
          </a:xfrm>
          <a:prstGeom prst="bentConnector3">
            <a:avLst/>
          </a:pr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0" name="Arrow: Right 49">
            <a:extLst>
              <a:ext uri="{FF2B5EF4-FFF2-40B4-BE49-F238E27FC236}">
                <a16:creationId xmlns:a16="http://schemas.microsoft.com/office/drawing/2014/main" id="{1E779F33-0FBF-40D3-B48A-8002EC3B7A6F}"/>
              </a:ext>
            </a:extLst>
          </p:cNvPr>
          <p:cNvSpPr/>
          <p:nvPr/>
        </p:nvSpPr>
        <p:spPr>
          <a:xfrm>
            <a:off x="802446" y="2524365"/>
            <a:ext cx="1440426" cy="4796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Graphic 51" descr="Document with solid fill">
            <a:extLst>
              <a:ext uri="{FF2B5EF4-FFF2-40B4-BE49-F238E27FC236}">
                <a16:creationId xmlns:a16="http://schemas.microsoft.com/office/drawing/2014/main" id="{EE5FEB0F-9069-4007-A581-788AFB444CC9}"/>
              </a:ext>
            </a:extLst>
          </p:cNvPr>
          <p:cNvPicPr>
            <a:picLocks noChangeAspect="1"/>
          </p:cNvPicPr>
          <p:nvPr/>
        </p:nvPicPr>
        <p:blipFill>
          <a:blip r:embed="rId16">
            <a:extLst>
              <a:ext uri="{96DAC541-7B7A-43D3-8B79-37D633B846F1}">
                <asvg:svgBlip xmlns:asvg="http://schemas.microsoft.com/office/drawing/2016/SVG/main" r:embed="rId17"/>
              </a:ext>
            </a:extLst>
          </a:blip>
          <a:stretch>
            <a:fillRect/>
          </a:stretch>
        </p:blipFill>
        <p:spPr>
          <a:xfrm>
            <a:off x="331760" y="2482149"/>
            <a:ext cx="517142" cy="517142"/>
          </a:xfrm>
          <a:prstGeom prst="rect">
            <a:avLst/>
          </a:prstGeom>
        </p:spPr>
      </p:pic>
      <p:pic>
        <p:nvPicPr>
          <p:cNvPr id="54" name="Graphic 53" descr="Postit Notes 3 outline">
            <a:extLst>
              <a:ext uri="{FF2B5EF4-FFF2-40B4-BE49-F238E27FC236}">
                <a16:creationId xmlns:a16="http://schemas.microsoft.com/office/drawing/2014/main" id="{2740CD0D-9F12-497D-BA78-D30EFAE4410D}"/>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2318497" y="2343823"/>
            <a:ext cx="660234" cy="660234"/>
          </a:xfrm>
          <a:prstGeom prst="rect">
            <a:avLst/>
          </a:prstGeom>
        </p:spPr>
      </p:pic>
      <p:cxnSp>
        <p:nvCxnSpPr>
          <p:cNvPr id="56" name="Connector: Elbow 55">
            <a:extLst>
              <a:ext uri="{FF2B5EF4-FFF2-40B4-BE49-F238E27FC236}">
                <a16:creationId xmlns:a16="http://schemas.microsoft.com/office/drawing/2014/main" id="{5C4289AD-58FB-43FF-8E8C-4E53E5CCF942}"/>
              </a:ext>
            </a:extLst>
          </p:cNvPr>
          <p:cNvCxnSpPr>
            <a:stCxn id="54" idx="0"/>
            <a:endCxn id="17" idx="1"/>
          </p:cNvCxnSpPr>
          <p:nvPr/>
        </p:nvCxnSpPr>
        <p:spPr>
          <a:xfrm rot="5400000" flipH="1" flipV="1">
            <a:off x="2797471" y="1823168"/>
            <a:ext cx="371798" cy="669513"/>
          </a:xfrm>
          <a:prstGeom prst="bentConnector2">
            <a:avLst/>
          </a:pr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cxnSp>
      <p:sp>
        <p:nvSpPr>
          <p:cNvPr id="58" name="Speech Bubble: Rectangle 57">
            <a:extLst>
              <a:ext uri="{FF2B5EF4-FFF2-40B4-BE49-F238E27FC236}">
                <a16:creationId xmlns:a16="http://schemas.microsoft.com/office/drawing/2014/main" id="{2A08C9ED-B127-4231-907A-6FB24DCB813D}"/>
              </a:ext>
            </a:extLst>
          </p:cNvPr>
          <p:cNvSpPr/>
          <p:nvPr/>
        </p:nvSpPr>
        <p:spPr>
          <a:xfrm>
            <a:off x="3673105" y="967197"/>
            <a:ext cx="1294895" cy="413158"/>
          </a:xfrm>
          <a:prstGeom prst="wedgeRectCallout">
            <a:avLst>
              <a:gd name="adj1" fmla="val -24370"/>
              <a:gd name="adj2" fmla="val 109171"/>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i="1" dirty="0">
                <a:solidFill>
                  <a:schemeClr val="accent6">
                    <a:lumMod val="75000"/>
                  </a:schemeClr>
                </a:solidFill>
              </a:rPr>
              <a:t>Time to process: 10-30 minutes</a:t>
            </a:r>
          </a:p>
        </p:txBody>
      </p:sp>
      <p:sp>
        <p:nvSpPr>
          <p:cNvPr id="59" name="Speech Bubble: Rectangle 58">
            <a:extLst>
              <a:ext uri="{FF2B5EF4-FFF2-40B4-BE49-F238E27FC236}">
                <a16:creationId xmlns:a16="http://schemas.microsoft.com/office/drawing/2014/main" id="{8824A90C-7B7F-46D8-9561-EC03C4824C2B}"/>
              </a:ext>
            </a:extLst>
          </p:cNvPr>
          <p:cNvSpPr/>
          <p:nvPr/>
        </p:nvSpPr>
        <p:spPr>
          <a:xfrm>
            <a:off x="1715536" y="848918"/>
            <a:ext cx="1294895" cy="987384"/>
          </a:xfrm>
          <a:prstGeom prst="wedgeRectCallout">
            <a:avLst>
              <a:gd name="adj1" fmla="val 11239"/>
              <a:gd name="adj2" fmla="val 79885"/>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i="1" dirty="0">
                <a:solidFill>
                  <a:schemeClr val="accent6">
                    <a:lumMod val="75000"/>
                  </a:schemeClr>
                </a:solidFill>
              </a:rPr>
              <a:t>Average time from mail delivery to start processing: 2.5 days</a:t>
            </a:r>
          </a:p>
        </p:txBody>
      </p:sp>
      <p:sp>
        <p:nvSpPr>
          <p:cNvPr id="60" name="Speech Bubble: Rectangle 59">
            <a:extLst>
              <a:ext uri="{FF2B5EF4-FFF2-40B4-BE49-F238E27FC236}">
                <a16:creationId xmlns:a16="http://schemas.microsoft.com/office/drawing/2014/main" id="{3FFA1FDD-C661-4641-9919-93F54A6865C8}"/>
              </a:ext>
            </a:extLst>
          </p:cNvPr>
          <p:cNvSpPr/>
          <p:nvPr/>
        </p:nvSpPr>
        <p:spPr>
          <a:xfrm>
            <a:off x="338397" y="1746594"/>
            <a:ext cx="1294895" cy="479692"/>
          </a:xfrm>
          <a:prstGeom prst="wedgeRectCallout">
            <a:avLst>
              <a:gd name="adj1" fmla="val 20292"/>
              <a:gd name="adj2" fmla="val 151763"/>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100" i="1" dirty="0">
                <a:solidFill>
                  <a:schemeClr val="accent6">
                    <a:lumMod val="75000"/>
                  </a:schemeClr>
                </a:solidFill>
              </a:rPr>
              <a:t>Average delivery period: 1.5 days</a:t>
            </a:r>
          </a:p>
        </p:txBody>
      </p:sp>
      <p:sp>
        <p:nvSpPr>
          <p:cNvPr id="61" name="Freeform: Shape 60">
            <a:extLst>
              <a:ext uri="{FF2B5EF4-FFF2-40B4-BE49-F238E27FC236}">
                <a16:creationId xmlns:a16="http://schemas.microsoft.com/office/drawing/2014/main" id="{D43A18FF-607C-486D-9500-9A4286D964E5}"/>
              </a:ext>
            </a:extLst>
          </p:cNvPr>
          <p:cNvSpPr/>
          <p:nvPr/>
        </p:nvSpPr>
        <p:spPr>
          <a:xfrm>
            <a:off x="4814254" y="1879751"/>
            <a:ext cx="574218" cy="191326"/>
          </a:xfrm>
          <a:custGeom>
            <a:avLst/>
            <a:gdLst>
              <a:gd name="connsiteX0" fmla="*/ 547100 w 547100"/>
              <a:gd name="connsiteY0" fmla="*/ 128284 h 245515"/>
              <a:gd name="connsiteX1" fmla="*/ 23 w 547100"/>
              <a:gd name="connsiteY1" fmla="*/ 3238 h 245515"/>
              <a:gd name="connsiteX2" fmla="*/ 523654 w 547100"/>
              <a:gd name="connsiteY2" fmla="*/ 245515 h 245515"/>
            </a:gdLst>
            <a:ahLst/>
            <a:cxnLst>
              <a:cxn ang="0">
                <a:pos x="connsiteX0" y="connsiteY0"/>
              </a:cxn>
              <a:cxn ang="0">
                <a:pos x="connsiteX1" y="connsiteY1"/>
              </a:cxn>
              <a:cxn ang="0">
                <a:pos x="connsiteX2" y="connsiteY2"/>
              </a:cxn>
            </a:cxnLst>
            <a:rect l="l" t="t" r="r" b="b"/>
            <a:pathLst>
              <a:path w="547100" h="245515">
                <a:moveTo>
                  <a:pt x="547100" y="128284"/>
                </a:moveTo>
                <a:cubicBezTo>
                  <a:pt x="275515" y="55991"/>
                  <a:pt x="3931" y="-16301"/>
                  <a:pt x="23" y="3238"/>
                </a:cubicBezTo>
                <a:cubicBezTo>
                  <a:pt x="-3885" y="22776"/>
                  <a:pt x="483275" y="211648"/>
                  <a:pt x="523654" y="24551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34840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4"/>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60"/>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50" grpId="0" animBg="1"/>
      <p:bldP spid="58" grpId="0" animBg="1"/>
      <p:bldP spid="59" grpId="0" animBg="1"/>
      <p:bldP spid="60" grpId="0" animBg="1"/>
      <p:bldP spid="61"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1B3FD-F431-4859-B7FE-907E59E8C0BA}"/>
              </a:ext>
            </a:extLst>
          </p:cNvPr>
          <p:cNvSpPr>
            <a:spLocks noGrp="1"/>
          </p:cNvSpPr>
          <p:nvPr>
            <p:ph type="title"/>
          </p:nvPr>
        </p:nvSpPr>
        <p:spPr/>
        <p:txBody>
          <a:bodyPr/>
          <a:lstStyle/>
          <a:p>
            <a:r>
              <a:rPr lang="en-US" dirty="0"/>
              <a:t>Mapping User Stories to Solution Design &amp; End 2 End Flows</a:t>
            </a:r>
          </a:p>
        </p:txBody>
      </p:sp>
      <p:sp>
        <p:nvSpPr>
          <p:cNvPr id="3" name="Content Placeholder 2">
            <a:extLst>
              <a:ext uri="{FF2B5EF4-FFF2-40B4-BE49-F238E27FC236}">
                <a16:creationId xmlns:a16="http://schemas.microsoft.com/office/drawing/2014/main" id="{01CC22DA-15B8-45B2-A6DA-27603B3B5870}"/>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93B4197-D1F3-42D6-AD63-78A3F2B0D014}"/>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6" name="Picture 5">
            <a:extLst>
              <a:ext uri="{FF2B5EF4-FFF2-40B4-BE49-F238E27FC236}">
                <a16:creationId xmlns:a16="http://schemas.microsoft.com/office/drawing/2014/main" id="{6C214944-3968-4E8D-8447-EE9B86F52A6A}"/>
              </a:ext>
            </a:extLst>
          </p:cNvPr>
          <p:cNvPicPr>
            <a:picLocks noChangeAspect="1"/>
          </p:cNvPicPr>
          <p:nvPr/>
        </p:nvPicPr>
        <p:blipFill>
          <a:blip r:embed="rId2"/>
          <a:stretch>
            <a:fillRect/>
          </a:stretch>
        </p:blipFill>
        <p:spPr>
          <a:xfrm>
            <a:off x="682828" y="696528"/>
            <a:ext cx="7509601" cy="42241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3190864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0A7AAB-4323-44DF-8C11-BD0C4661C595}"/>
              </a:ext>
            </a:extLst>
          </p:cNvPr>
          <p:cNvSpPr>
            <a:spLocks noGrp="1"/>
          </p:cNvSpPr>
          <p:nvPr>
            <p:ph type="title"/>
          </p:nvPr>
        </p:nvSpPr>
        <p:spPr/>
        <p:txBody>
          <a:bodyPr/>
          <a:lstStyle/>
          <a:p>
            <a:r>
              <a:rPr lang="en-US" dirty="0"/>
              <a:t>Architecture Design Decisions [Log]</a:t>
            </a:r>
          </a:p>
        </p:txBody>
      </p:sp>
      <p:sp>
        <p:nvSpPr>
          <p:cNvPr id="3" name="Content Placeholder 2">
            <a:extLst>
              <a:ext uri="{FF2B5EF4-FFF2-40B4-BE49-F238E27FC236}">
                <a16:creationId xmlns:a16="http://schemas.microsoft.com/office/drawing/2014/main" id="{D5361E81-E016-4667-9F83-D41D024A2C4C}"/>
              </a:ext>
            </a:extLst>
          </p:cNvPr>
          <p:cNvSpPr>
            <a:spLocks noGrp="1"/>
          </p:cNvSpPr>
          <p:nvPr>
            <p:ph idx="1"/>
          </p:nvPr>
        </p:nvSpPr>
        <p:spPr>
          <a:xfrm>
            <a:off x="720003" y="873479"/>
            <a:ext cx="6623999" cy="3780000"/>
          </a:xfrm>
        </p:spPr>
        <p:txBody>
          <a:bodyPr/>
          <a:lstStyle/>
          <a:p>
            <a:r>
              <a:rPr lang="en-US" dirty="0"/>
              <a:t>Dare decide – </a:t>
            </a:r>
          </a:p>
          <a:p>
            <a:pPr lvl="1"/>
            <a:r>
              <a:rPr lang="en-US" dirty="0"/>
              <a:t>balance </a:t>
            </a:r>
            <a:r>
              <a:rPr lang="en-US" i="1" dirty="0"/>
              <a:t>ideal </a:t>
            </a:r>
            <a:r>
              <a:rPr lang="en-US" dirty="0"/>
              <a:t>vs reality of </a:t>
            </a:r>
            <a:r>
              <a:rPr lang="en-US" i="1" dirty="0"/>
              <a:t>budget | time | culture | legacy | skills | </a:t>
            </a:r>
          </a:p>
          <a:p>
            <a:r>
              <a:rPr lang="en-US" dirty="0"/>
              <a:t>What has been| is being | will be decided?</a:t>
            </a:r>
          </a:p>
          <a:p>
            <a:r>
              <a:rPr lang="en-US" dirty="0"/>
              <a:t>Per decision</a:t>
            </a:r>
          </a:p>
          <a:p>
            <a:pPr lvl="1"/>
            <a:r>
              <a:rPr lang="nl-NL" dirty="0"/>
              <a:t>label &amp; </a:t>
            </a:r>
            <a:r>
              <a:rPr lang="nl-NL" dirty="0" err="1"/>
              <a:t>title</a:t>
            </a:r>
            <a:endParaRPr lang="nl-NL" dirty="0"/>
          </a:p>
          <a:p>
            <a:pPr lvl="1"/>
            <a:r>
              <a:rPr lang="nl-NL" dirty="0" err="1"/>
              <a:t>what</a:t>
            </a:r>
            <a:r>
              <a:rPr lang="nl-NL" dirty="0"/>
              <a:t>, </a:t>
            </a:r>
            <a:r>
              <a:rPr lang="nl-NL" dirty="0" err="1"/>
              <a:t>why</a:t>
            </a:r>
            <a:r>
              <a:rPr lang="nl-NL" dirty="0"/>
              <a:t> &amp; </a:t>
            </a:r>
            <a:r>
              <a:rPr lang="nl-NL" dirty="0" err="1"/>
              <a:t>when</a:t>
            </a:r>
            <a:endParaRPr lang="nl-NL" dirty="0"/>
          </a:p>
          <a:p>
            <a:pPr lvl="1"/>
            <a:r>
              <a:rPr lang="nl-NL" dirty="0" err="1"/>
              <a:t>current</a:t>
            </a:r>
            <a:r>
              <a:rPr lang="nl-NL" dirty="0"/>
              <a:t> status (</a:t>
            </a:r>
            <a:r>
              <a:rPr lang="nl-NL" dirty="0" err="1"/>
              <a:t>could</a:t>
            </a:r>
            <a:r>
              <a:rPr lang="nl-NL" dirty="0"/>
              <a:t> </a:t>
            </a:r>
            <a:r>
              <a:rPr lang="nl-NL" dirty="0" err="1"/>
              <a:t>be</a:t>
            </a:r>
            <a:r>
              <a:rPr lang="nl-NL" dirty="0"/>
              <a:t> </a:t>
            </a:r>
            <a:r>
              <a:rPr lang="nl-NL" i="1" dirty="0" err="1"/>
              <a:t>superseded</a:t>
            </a:r>
            <a:r>
              <a:rPr lang="nl-NL" dirty="0"/>
              <a:t>)</a:t>
            </a:r>
            <a:endParaRPr lang="nl-NL" i="1" dirty="0"/>
          </a:p>
          <a:p>
            <a:pPr marL="360000" lvl="2"/>
            <a:r>
              <a:rPr lang="nl-NL" dirty="0"/>
              <a:t>context: </a:t>
            </a:r>
            <a:r>
              <a:rPr lang="nl-NL" dirty="0" err="1"/>
              <a:t>place</a:t>
            </a:r>
            <a:r>
              <a:rPr lang="nl-NL" dirty="0"/>
              <a:t> in </a:t>
            </a:r>
            <a:r>
              <a:rPr lang="nl-NL" dirty="0" err="1"/>
              <a:t>bigger</a:t>
            </a:r>
            <a:r>
              <a:rPr lang="nl-NL" dirty="0"/>
              <a:t> picture, </a:t>
            </a:r>
            <a:r>
              <a:rPr lang="nl-NL" dirty="0" err="1"/>
              <a:t>relation</a:t>
            </a:r>
            <a:r>
              <a:rPr lang="nl-NL" dirty="0"/>
              <a:t> </a:t>
            </a:r>
            <a:r>
              <a:rPr lang="nl-NL" dirty="0" err="1"/>
              <a:t>with</a:t>
            </a:r>
            <a:r>
              <a:rPr lang="nl-NL" dirty="0"/>
              <a:t> </a:t>
            </a:r>
            <a:r>
              <a:rPr lang="nl-NL" dirty="0" err="1"/>
              <a:t>other</a:t>
            </a:r>
            <a:r>
              <a:rPr lang="nl-NL" dirty="0"/>
              <a:t> </a:t>
            </a:r>
            <a:r>
              <a:rPr lang="nl-NL" dirty="0" err="1"/>
              <a:t>decisions</a:t>
            </a:r>
            <a:endParaRPr lang="nl-NL" dirty="0"/>
          </a:p>
          <a:p>
            <a:pPr lvl="1"/>
            <a:r>
              <a:rPr lang="nl-NL" dirty="0"/>
              <a:t>criteria – </a:t>
            </a:r>
            <a:r>
              <a:rPr lang="nl-NL" dirty="0" err="1"/>
              <a:t>based</a:t>
            </a:r>
            <a:r>
              <a:rPr lang="nl-NL" dirty="0"/>
              <a:t> on </a:t>
            </a:r>
            <a:r>
              <a:rPr lang="nl-NL" dirty="0" err="1"/>
              <a:t>what</a:t>
            </a:r>
            <a:r>
              <a:rPr lang="nl-NL" dirty="0"/>
              <a:t> </a:t>
            </a:r>
            <a:r>
              <a:rPr lang="nl-NL" dirty="0" err="1"/>
              <a:t>will</a:t>
            </a:r>
            <a:r>
              <a:rPr lang="nl-NL" dirty="0"/>
              <a:t> we </a:t>
            </a:r>
            <a:r>
              <a:rPr lang="nl-NL" dirty="0" err="1"/>
              <a:t>come</a:t>
            </a:r>
            <a:r>
              <a:rPr lang="nl-NL" dirty="0"/>
              <a:t> </a:t>
            </a:r>
            <a:r>
              <a:rPr lang="nl-NL" dirty="0" err="1"/>
              <a:t>to</a:t>
            </a:r>
            <a:r>
              <a:rPr lang="nl-NL" dirty="0"/>
              <a:t> a </a:t>
            </a:r>
            <a:r>
              <a:rPr lang="nl-NL" dirty="0" err="1"/>
              <a:t>decision</a:t>
            </a:r>
            <a:endParaRPr lang="nl-NL" dirty="0"/>
          </a:p>
          <a:p>
            <a:pPr lvl="1"/>
            <a:r>
              <a:rPr lang="nl-NL" dirty="0" err="1"/>
              <a:t>what</a:t>
            </a:r>
            <a:r>
              <a:rPr lang="nl-NL" dirty="0"/>
              <a:t> are </a:t>
            </a:r>
            <a:r>
              <a:rPr lang="nl-NL" dirty="0" err="1"/>
              <a:t>the</a:t>
            </a:r>
            <a:r>
              <a:rPr lang="nl-NL" dirty="0"/>
              <a:t> options </a:t>
            </a:r>
            <a:r>
              <a:rPr lang="nl-NL" dirty="0" err="1"/>
              <a:t>to</a:t>
            </a:r>
            <a:r>
              <a:rPr lang="nl-NL" dirty="0"/>
              <a:t> </a:t>
            </a:r>
            <a:r>
              <a:rPr lang="nl-NL" dirty="0" err="1"/>
              <a:t>choose</a:t>
            </a:r>
            <a:r>
              <a:rPr lang="nl-NL" dirty="0"/>
              <a:t> </a:t>
            </a:r>
            <a:r>
              <a:rPr lang="nl-NL" dirty="0" err="1"/>
              <a:t>from</a:t>
            </a:r>
            <a:endParaRPr lang="nl-NL" dirty="0"/>
          </a:p>
          <a:p>
            <a:pPr lvl="1"/>
            <a:r>
              <a:rPr lang="nl-NL" dirty="0" err="1"/>
              <a:t>what</a:t>
            </a:r>
            <a:r>
              <a:rPr lang="nl-NL" dirty="0"/>
              <a:t> </a:t>
            </a:r>
            <a:r>
              <a:rPr lang="nl-NL" dirty="0" err="1"/>
              <a:t>did</a:t>
            </a:r>
            <a:r>
              <a:rPr lang="nl-NL" dirty="0"/>
              <a:t> we </a:t>
            </a:r>
            <a:r>
              <a:rPr lang="nl-NL" dirty="0" err="1"/>
              <a:t>decide</a:t>
            </a:r>
            <a:endParaRPr lang="nl-NL" dirty="0"/>
          </a:p>
          <a:p>
            <a:pPr lvl="2"/>
            <a:r>
              <a:rPr lang="nl-NL" dirty="0" err="1"/>
              <a:t>why</a:t>
            </a:r>
            <a:r>
              <a:rPr lang="nl-NL" dirty="0"/>
              <a:t>? </a:t>
            </a:r>
            <a:r>
              <a:rPr lang="nl-NL" dirty="0" err="1"/>
              <a:t>why</a:t>
            </a:r>
            <a:r>
              <a:rPr lang="nl-NL" dirty="0"/>
              <a:t> </a:t>
            </a:r>
            <a:r>
              <a:rPr lang="nl-NL" dirty="0" err="1"/>
              <a:t>not</a:t>
            </a:r>
            <a:r>
              <a:rPr lang="nl-NL" dirty="0"/>
              <a:t> </a:t>
            </a:r>
            <a:r>
              <a:rPr lang="nl-NL" dirty="0" err="1"/>
              <a:t>the</a:t>
            </a:r>
            <a:r>
              <a:rPr lang="nl-NL" dirty="0"/>
              <a:t> </a:t>
            </a:r>
            <a:r>
              <a:rPr lang="nl-NL" dirty="0" err="1"/>
              <a:t>alternatives</a:t>
            </a:r>
            <a:r>
              <a:rPr lang="nl-NL" dirty="0"/>
              <a:t>?</a:t>
            </a:r>
          </a:p>
          <a:p>
            <a:pPr lvl="2"/>
            <a:r>
              <a:rPr lang="nl-NL" dirty="0" err="1"/>
              <a:t>who</a:t>
            </a:r>
            <a:r>
              <a:rPr lang="nl-NL" dirty="0"/>
              <a:t> &amp; </a:t>
            </a:r>
            <a:r>
              <a:rPr lang="nl-NL" dirty="0" err="1"/>
              <a:t>when</a:t>
            </a:r>
            <a:endParaRPr lang="nl-NL" dirty="0"/>
          </a:p>
          <a:p>
            <a:pPr lvl="2"/>
            <a:r>
              <a:rPr lang="nl-NL" dirty="0" err="1"/>
              <a:t>consequences</a:t>
            </a:r>
            <a:r>
              <a:rPr lang="nl-NL" dirty="0"/>
              <a:t>/impact/actions</a:t>
            </a:r>
          </a:p>
          <a:p>
            <a:pPr lvl="1"/>
            <a:r>
              <a:rPr lang="nl-NL" dirty="0" err="1"/>
              <a:t>if</a:t>
            </a:r>
            <a:r>
              <a:rPr lang="nl-NL" dirty="0"/>
              <a:t> </a:t>
            </a:r>
            <a:r>
              <a:rPr lang="nl-NL" dirty="0" err="1"/>
              <a:t>and</a:t>
            </a:r>
            <a:r>
              <a:rPr lang="nl-NL" dirty="0"/>
              <a:t> </a:t>
            </a:r>
            <a:r>
              <a:rPr lang="nl-NL" dirty="0" err="1"/>
              <a:t>when</a:t>
            </a:r>
            <a:r>
              <a:rPr lang="nl-NL" dirty="0"/>
              <a:t> </a:t>
            </a:r>
            <a:r>
              <a:rPr lang="nl-NL" dirty="0" err="1"/>
              <a:t>should</a:t>
            </a:r>
            <a:r>
              <a:rPr lang="nl-NL" dirty="0"/>
              <a:t> we </a:t>
            </a:r>
            <a:r>
              <a:rPr lang="nl-NL" dirty="0" err="1"/>
              <a:t>evaluate</a:t>
            </a:r>
            <a:r>
              <a:rPr lang="nl-NL" dirty="0"/>
              <a:t>?</a:t>
            </a:r>
          </a:p>
          <a:p>
            <a:endParaRPr lang="en-US" dirty="0"/>
          </a:p>
        </p:txBody>
      </p:sp>
      <p:sp>
        <p:nvSpPr>
          <p:cNvPr id="4" name="Footer Placeholder 3">
            <a:extLst>
              <a:ext uri="{FF2B5EF4-FFF2-40B4-BE49-F238E27FC236}">
                <a16:creationId xmlns:a16="http://schemas.microsoft.com/office/drawing/2014/main" id="{023FC0D6-C31B-445E-86AC-8EB561E0DD12}"/>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15362" name="Picture 2" descr="How to Make the Right Decision — Coach Ayers Performance">
            <a:extLst>
              <a:ext uri="{FF2B5EF4-FFF2-40B4-BE49-F238E27FC236}">
                <a16:creationId xmlns:a16="http://schemas.microsoft.com/office/drawing/2014/main" id="{253057DD-8158-424D-93C5-ADA5B851183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93470" y="111071"/>
            <a:ext cx="2340331" cy="215539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5364" name="Picture 4" descr="Basic ADR Structure">
            <a:extLst>
              <a:ext uri="{FF2B5EF4-FFF2-40B4-BE49-F238E27FC236}">
                <a16:creationId xmlns:a16="http://schemas.microsoft.com/office/drawing/2014/main" id="{6ED5356A-3C45-4F7C-AFEF-0516BB4A6E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3159" y="2317851"/>
            <a:ext cx="1985016" cy="26347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4851133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BDC961-792C-456D-9392-06D54AADB689}"/>
              </a:ext>
            </a:extLst>
          </p:cNvPr>
          <p:cNvSpPr>
            <a:spLocks noGrp="1"/>
          </p:cNvSpPr>
          <p:nvPr>
            <p:ph type="title"/>
          </p:nvPr>
        </p:nvSpPr>
        <p:spPr/>
        <p:txBody>
          <a:bodyPr/>
          <a:lstStyle/>
          <a:p>
            <a:r>
              <a:rPr lang="en-US" dirty="0"/>
              <a:t>Non Functional Requirements</a:t>
            </a:r>
          </a:p>
        </p:txBody>
      </p:sp>
      <p:sp>
        <p:nvSpPr>
          <p:cNvPr id="3" name="Content Placeholder 2">
            <a:extLst>
              <a:ext uri="{FF2B5EF4-FFF2-40B4-BE49-F238E27FC236}">
                <a16:creationId xmlns:a16="http://schemas.microsoft.com/office/drawing/2014/main" id="{CF66E7A4-645C-40F1-96C9-3E1F0E922208}"/>
              </a:ext>
            </a:extLst>
          </p:cNvPr>
          <p:cNvSpPr>
            <a:spLocks noGrp="1"/>
          </p:cNvSpPr>
          <p:nvPr>
            <p:ph idx="1"/>
          </p:nvPr>
        </p:nvSpPr>
        <p:spPr/>
        <p:txBody>
          <a:bodyPr/>
          <a:lstStyle/>
          <a:p>
            <a:r>
              <a:rPr lang="en-US" dirty="0"/>
              <a:t>When, where, who, how often | fast | good | much | reliable</a:t>
            </a:r>
          </a:p>
          <a:p>
            <a:pPr lvl="1"/>
            <a:r>
              <a:rPr lang="en-US" dirty="0"/>
              <a:t>allowed margins for error | slower responses | </a:t>
            </a:r>
            <a:br>
              <a:rPr lang="en-US" dirty="0"/>
            </a:br>
            <a:r>
              <a:rPr lang="en-US" dirty="0"/>
              <a:t>unreliability | down time | data loss | security</a:t>
            </a:r>
          </a:p>
          <a:p>
            <a:r>
              <a:rPr lang="en-US" dirty="0"/>
              <a:t>And why [again]? what if not? </a:t>
            </a:r>
            <a:br>
              <a:rPr lang="en-US" dirty="0"/>
            </a:br>
            <a:r>
              <a:rPr lang="en-US" dirty="0"/>
              <a:t>How much may it cost?</a:t>
            </a:r>
          </a:p>
          <a:p>
            <a:endParaRPr lang="en-US" dirty="0"/>
          </a:p>
        </p:txBody>
      </p:sp>
      <p:sp>
        <p:nvSpPr>
          <p:cNvPr id="4" name="Footer Placeholder 3">
            <a:extLst>
              <a:ext uri="{FF2B5EF4-FFF2-40B4-BE49-F238E27FC236}">
                <a16:creationId xmlns:a16="http://schemas.microsoft.com/office/drawing/2014/main" id="{588D2484-99A6-4392-9DC3-45089852566A}"/>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16386" name="Picture 2" descr="A Basic Non-Functional Requirements Checklist | Thoughts from the Systems  front line....">
            <a:extLst>
              <a:ext uri="{FF2B5EF4-FFF2-40B4-BE49-F238E27FC236}">
                <a16:creationId xmlns:a16="http://schemas.microsoft.com/office/drawing/2014/main" id="{3490D455-CDFF-4CD7-940A-B9662B187255}"/>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572000" y="1481779"/>
            <a:ext cx="4629284" cy="3444060"/>
          </a:xfrm>
          <a:prstGeom prst="rect">
            <a:avLst/>
          </a:prstGeom>
          <a:noFill/>
          <a:extLst>
            <a:ext uri="{909E8E84-426E-40DD-AFC4-6F175D3DCCD1}">
              <a14:hiddenFill xmlns:a14="http://schemas.microsoft.com/office/drawing/2010/main">
                <a:solidFill>
                  <a:srgbClr val="FFFFFF"/>
                </a:solidFill>
              </a14:hiddenFill>
            </a:ext>
          </a:extLst>
        </p:spPr>
      </p:pic>
      <p:pic>
        <p:nvPicPr>
          <p:cNvPr id="16388" name="Picture 4" descr="Pin on Morning Story and Dilbert">
            <a:extLst>
              <a:ext uri="{FF2B5EF4-FFF2-40B4-BE49-F238E27FC236}">
                <a16:creationId xmlns:a16="http://schemas.microsoft.com/office/drawing/2014/main" id="{BE178E2C-BDCF-4985-9095-72C2A12F465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569" y="3710924"/>
            <a:ext cx="3681047" cy="1144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641116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0DD233-E1A4-4FC3-8C03-C7A0360E2634}"/>
              </a:ext>
            </a:extLst>
          </p:cNvPr>
          <p:cNvSpPr>
            <a:spLocks noGrp="1"/>
          </p:cNvSpPr>
          <p:nvPr>
            <p:ph type="title"/>
          </p:nvPr>
        </p:nvSpPr>
        <p:spPr/>
        <p:txBody>
          <a:bodyPr/>
          <a:lstStyle/>
          <a:p>
            <a:r>
              <a:rPr lang="en-US" dirty="0"/>
              <a:t>Average Number of ….   (be so aware)</a:t>
            </a:r>
          </a:p>
        </p:txBody>
      </p:sp>
      <p:sp>
        <p:nvSpPr>
          <p:cNvPr id="3" name="Content Placeholder 2">
            <a:extLst>
              <a:ext uri="{FF2B5EF4-FFF2-40B4-BE49-F238E27FC236}">
                <a16:creationId xmlns:a16="http://schemas.microsoft.com/office/drawing/2014/main" id="{08AC3097-ABEC-4C2C-9272-79C03731975F}"/>
              </a:ext>
            </a:extLst>
          </p:cNvPr>
          <p:cNvSpPr>
            <a:spLocks noGrp="1"/>
          </p:cNvSpPr>
          <p:nvPr>
            <p:ph idx="1"/>
          </p:nvPr>
        </p:nvSpPr>
        <p:spPr>
          <a:xfrm>
            <a:off x="720003" y="936000"/>
            <a:ext cx="7767505" cy="3780000"/>
          </a:xfrm>
        </p:spPr>
        <p:txBody>
          <a:bodyPr/>
          <a:lstStyle/>
          <a:p>
            <a:r>
              <a:rPr lang="en-US" dirty="0"/>
              <a:t>Be aware of average</a:t>
            </a:r>
          </a:p>
          <a:p>
            <a:pPr lvl="1"/>
            <a:r>
              <a:rPr lang="en-US" dirty="0"/>
              <a:t>dyke built to withstand “average water height”</a:t>
            </a:r>
          </a:p>
          <a:p>
            <a:r>
              <a:rPr lang="en-US" dirty="0"/>
              <a:t>Number of messages | service calls | user sessions is 10M per day</a:t>
            </a:r>
          </a:p>
          <a:p>
            <a:pPr lvl="1"/>
            <a:r>
              <a:rPr lang="en-US" dirty="0"/>
              <a:t>Average Number of messages | service calls | user sessions is 400K / hour or 7K / min</a:t>
            </a:r>
          </a:p>
          <a:p>
            <a:r>
              <a:rPr lang="en-US" dirty="0"/>
              <a:t>Ask for Peaks, Trends</a:t>
            </a:r>
            <a:br>
              <a:rPr lang="en-US" dirty="0"/>
            </a:br>
            <a:r>
              <a:rPr lang="en-US" dirty="0"/>
              <a:t>And for response times: p95 (the time within which 95% of requests should be handled)</a:t>
            </a:r>
          </a:p>
          <a:p>
            <a:endParaRPr lang="en-US" dirty="0"/>
          </a:p>
        </p:txBody>
      </p:sp>
      <p:sp>
        <p:nvSpPr>
          <p:cNvPr id="4" name="Footer Placeholder 3">
            <a:extLst>
              <a:ext uri="{FF2B5EF4-FFF2-40B4-BE49-F238E27FC236}">
                <a16:creationId xmlns:a16="http://schemas.microsoft.com/office/drawing/2014/main" id="{7953B3DD-A76F-487E-9E80-0B7102F1AEB8}"/>
              </a:ext>
            </a:extLst>
          </p:cNvPr>
          <p:cNvSpPr>
            <a:spLocks noGrp="1"/>
          </p:cNvSpPr>
          <p:nvPr>
            <p:ph type="ftr" sz="quarter" idx="11"/>
          </p:nvPr>
        </p:nvSpPr>
        <p:spPr/>
        <p:txBody>
          <a:bodyPr/>
          <a:lstStyle/>
          <a:p>
            <a:r>
              <a:rPr lang="en-US"/>
              <a:t>Who Wants to Become an IT Architect? - EMEA Groundbreakers Virtual Tour 2021</a:t>
            </a:r>
            <a:endParaRPr lang="nl-NL"/>
          </a:p>
        </p:txBody>
      </p:sp>
      <p:cxnSp>
        <p:nvCxnSpPr>
          <p:cNvPr id="5" name="Straight Connector 4">
            <a:extLst>
              <a:ext uri="{FF2B5EF4-FFF2-40B4-BE49-F238E27FC236}">
                <a16:creationId xmlns:a16="http://schemas.microsoft.com/office/drawing/2014/main" id="{747E8C9B-6AF8-4F33-A771-D8695A8E2FA0}"/>
              </a:ext>
            </a:extLst>
          </p:cNvPr>
          <p:cNvCxnSpPr/>
          <p:nvPr/>
        </p:nvCxnSpPr>
        <p:spPr>
          <a:xfrm>
            <a:off x="1600200" y="2774471"/>
            <a:ext cx="0" cy="187276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3F179E0B-4562-4A0B-B014-7367C3D82A88}"/>
              </a:ext>
            </a:extLst>
          </p:cNvPr>
          <p:cNvCxnSpPr>
            <a:cxnSpLocks/>
          </p:cNvCxnSpPr>
          <p:nvPr/>
        </p:nvCxnSpPr>
        <p:spPr>
          <a:xfrm flipH="1">
            <a:off x="1591408" y="4647233"/>
            <a:ext cx="267872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1A851BD3-7EC0-4323-9008-1481FC41021D}"/>
              </a:ext>
            </a:extLst>
          </p:cNvPr>
          <p:cNvSpPr txBox="1"/>
          <p:nvPr/>
        </p:nvSpPr>
        <p:spPr>
          <a:xfrm>
            <a:off x="3753964" y="4726374"/>
            <a:ext cx="516167" cy="200055"/>
          </a:xfrm>
          <a:prstGeom prst="rect">
            <a:avLst/>
          </a:prstGeom>
          <a:noFill/>
        </p:spPr>
        <p:txBody>
          <a:bodyPr wrap="none" lIns="0" tIns="0" rIns="0" bIns="0" rtlCol="0">
            <a:spAutoFit/>
          </a:bodyPr>
          <a:lstStyle/>
          <a:p>
            <a:r>
              <a:rPr lang="en-US" sz="1300" dirty="0"/>
              <a:t>time -&gt;</a:t>
            </a:r>
          </a:p>
        </p:txBody>
      </p:sp>
      <p:sp>
        <p:nvSpPr>
          <p:cNvPr id="8" name="TextBox 7">
            <a:extLst>
              <a:ext uri="{FF2B5EF4-FFF2-40B4-BE49-F238E27FC236}">
                <a16:creationId xmlns:a16="http://schemas.microsoft.com/office/drawing/2014/main" id="{3620A595-6AD3-4CF1-83F3-1B1DF6C879E6}"/>
              </a:ext>
            </a:extLst>
          </p:cNvPr>
          <p:cNvSpPr txBox="1"/>
          <p:nvPr/>
        </p:nvSpPr>
        <p:spPr>
          <a:xfrm>
            <a:off x="572385" y="2640371"/>
            <a:ext cx="956993" cy="200055"/>
          </a:xfrm>
          <a:prstGeom prst="rect">
            <a:avLst/>
          </a:prstGeom>
          <a:noFill/>
        </p:spPr>
        <p:txBody>
          <a:bodyPr wrap="none" lIns="0" tIns="0" rIns="0" bIns="0" rtlCol="0">
            <a:spAutoFit/>
          </a:bodyPr>
          <a:lstStyle/>
          <a:p>
            <a:r>
              <a:rPr lang="en-US" sz="1300" dirty="0"/>
              <a:t># of msg/min</a:t>
            </a:r>
          </a:p>
        </p:txBody>
      </p:sp>
      <p:cxnSp>
        <p:nvCxnSpPr>
          <p:cNvPr id="9" name="Straight Connector 8">
            <a:extLst>
              <a:ext uri="{FF2B5EF4-FFF2-40B4-BE49-F238E27FC236}">
                <a16:creationId xmlns:a16="http://schemas.microsoft.com/office/drawing/2014/main" id="{F7C0E10A-C0CC-4381-8E74-53228E64F14E}"/>
              </a:ext>
            </a:extLst>
          </p:cNvPr>
          <p:cNvCxnSpPr/>
          <p:nvPr/>
        </p:nvCxnSpPr>
        <p:spPr>
          <a:xfrm>
            <a:off x="1600200" y="4014176"/>
            <a:ext cx="26699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92F74793-BC56-4F7E-9A8F-8C952EB828C0}"/>
              </a:ext>
            </a:extLst>
          </p:cNvPr>
          <p:cNvCxnSpPr/>
          <p:nvPr/>
        </p:nvCxnSpPr>
        <p:spPr>
          <a:xfrm>
            <a:off x="5453276" y="2774471"/>
            <a:ext cx="0" cy="1872762"/>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7713C35A-3317-46F2-AB57-477E20C2F6DD}"/>
              </a:ext>
            </a:extLst>
          </p:cNvPr>
          <p:cNvCxnSpPr>
            <a:cxnSpLocks/>
          </p:cNvCxnSpPr>
          <p:nvPr/>
        </p:nvCxnSpPr>
        <p:spPr>
          <a:xfrm flipH="1">
            <a:off x="5444484" y="4647233"/>
            <a:ext cx="2678723" cy="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4D734CF-F494-4E35-B868-F84B22F3B6F4}"/>
              </a:ext>
            </a:extLst>
          </p:cNvPr>
          <p:cNvSpPr txBox="1"/>
          <p:nvPr/>
        </p:nvSpPr>
        <p:spPr>
          <a:xfrm>
            <a:off x="7607040" y="4726374"/>
            <a:ext cx="516167" cy="200055"/>
          </a:xfrm>
          <a:prstGeom prst="rect">
            <a:avLst/>
          </a:prstGeom>
          <a:noFill/>
        </p:spPr>
        <p:txBody>
          <a:bodyPr wrap="none" lIns="0" tIns="0" rIns="0" bIns="0" rtlCol="0">
            <a:spAutoFit/>
          </a:bodyPr>
          <a:lstStyle/>
          <a:p>
            <a:r>
              <a:rPr lang="en-US" sz="1300" dirty="0"/>
              <a:t>time -&gt;</a:t>
            </a:r>
          </a:p>
        </p:txBody>
      </p:sp>
      <p:sp>
        <p:nvSpPr>
          <p:cNvPr id="13" name="TextBox 12">
            <a:extLst>
              <a:ext uri="{FF2B5EF4-FFF2-40B4-BE49-F238E27FC236}">
                <a16:creationId xmlns:a16="http://schemas.microsoft.com/office/drawing/2014/main" id="{2B540482-9811-4933-9A54-B5C8353E2EC5}"/>
              </a:ext>
            </a:extLst>
          </p:cNvPr>
          <p:cNvSpPr txBox="1"/>
          <p:nvPr/>
        </p:nvSpPr>
        <p:spPr>
          <a:xfrm>
            <a:off x="4425461" y="2640371"/>
            <a:ext cx="956993" cy="200055"/>
          </a:xfrm>
          <a:prstGeom prst="rect">
            <a:avLst/>
          </a:prstGeom>
          <a:noFill/>
        </p:spPr>
        <p:txBody>
          <a:bodyPr wrap="none" lIns="0" tIns="0" rIns="0" bIns="0" rtlCol="0">
            <a:spAutoFit/>
          </a:bodyPr>
          <a:lstStyle/>
          <a:p>
            <a:r>
              <a:rPr lang="en-US" sz="1300" dirty="0"/>
              <a:t># of msg/min</a:t>
            </a:r>
          </a:p>
        </p:txBody>
      </p:sp>
      <p:cxnSp>
        <p:nvCxnSpPr>
          <p:cNvPr id="14" name="Straight Connector 13">
            <a:extLst>
              <a:ext uri="{FF2B5EF4-FFF2-40B4-BE49-F238E27FC236}">
                <a16:creationId xmlns:a16="http://schemas.microsoft.com/office/drawing/2014/main" id="{53CC35FE-4AF8-40AE-98AB-897B17DBDF8C}"/>
              </a:ext>
            </a:extLst>
          </p:cNvPr>
          <p:cNvCxnSpPr/>
          <p:nvPr/>
        </p:nvCxnSpPr>
        <p:spPr>
          <a:xfrm>
            <a:off x="5432099" y="4488960"/>
            <a:ext cx="2669931" cy="0"/>
          </a:xfrm>
          <a:prstGeom prst="line">
            <a:avLst/>
          </a:prstGeom>
          <a:ln w="28575"/>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72F8A69C-D37C-47C6-8AD9-B6B3D234A223}"/>
              </a:ext>
            </a:extLst>
          </p:cNvPr>
          <p:cNvCxnSpPr>
            <a:cxnSpLocks/>
          </p:cNvCxnSpPr>
          <p:nvPr/>
        </p:nvCxnSpPr>
        <p:spPr>
          <a:xfrm>
            <a:off x="6214532" y="3028459"/>
            <a:ext cx="142307" cy="0"/>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0EADA8D3-DDA1-40DE-B4EC-52908C4637F7}"/>
              </a:ext>
            </a:extLst>
          </p:cNvPr>
          <p:cNvSpPr/>
          <p:nvPr/>
        </p:nvSpPr>
        <p:spPr>
          <a:xfrm>
            <a:off x="6214532" y="4365866"/>
            <a:ext cx="142307" cy="1590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74" name="Picture 2" descr="Rescuers rush to help as Europe&amp;#39;s flood toll surpasses 125 - 247 News  Around The World">
            <a:extLst>
              <a:ext uri="{FF2B5EF4-FFF2-40B4-BE49-F238E27FC236}">
                <a16:creationId xmlns:a16="http://schemas.microsoft.com/office/drawing/2014/main" id="{13F93883-858F-4D3A-B389-DA248B25BE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9330" y="117338"/>
            <a:ext cx="2413903" cy="1633303"/>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6F0AA4C6-C6DB-469F-8F2E-585D41B24420}"/>
              </a:ext>
            </a:extLst>
          </p:cNvPr>
          <p:cNvSpPr txBox="1"/>
          <p:nvPr/>
        </p:nvSpPr>
        <p:spPr>
          <a:xfrm>
            <a:off x="1361207" y="3914148"/>
            <a:ext cx="203582" cy="200055"/>
          </a:xfrm>
          <a:prstGeom prst="rect">
            <a:avLst/>
          </a:prstGeom>
          <a:noFill/>
        </p:spPr>
        <p:txBody>
          <a:bodyPr wrap="none" lIns="0" tIns="0" rIns="0" bIns="0" rtlCol="0">
            <a:spAutoFit/>
          </a:bodyPr>
          <a:lstStyle/>
          <a:p>
            <a:r>
              <a:rPr lang="en-US" sz="1300" dirty="0"/>
              <a:t>7K</a:t>
            </a:r>
          </a:p>
        </p:txBody>
      </p:sp>
      <p:sp>
        <p:nvSpPr>
          <p:cNvPr id="19" name="TextBox 18">
            <a:extLst>
              <a:ext uri="{FF2B5EF4-FFF2-40B4-BE49-F238E27FC236}">
                <a16:creationId xmlns:a16="http://schemas.microsoft.com/office/drawing/2014/main" id="{723960AA-984F-446B-AD62-3F94F6A243DF}"/>
              </a:ext>
            </a:extLst>
          </p:cNvPr>
          <p:cNvSpPr txBox="1"/>
          <p:nvPr/>
        </p:nvSpPr>
        <p:spPr>
          <a:xfrm>
            <a:off x="5193106" y="4373302"/>
            <a:ext cx="203582" cy="200055"/>
          </a:xfrm>
          <a:prstGeom prst="rect">
            <a:avLst/>
          </a:prstGeom>
          <a:noFill/>
        </p:spPr>
        <p:txBody>
          <a:bodyPr wrap="none" lIns="0" tIns="0" rIns="0" bIns="0" rtlCol="0">
            <a:spAutoFit/>
          </a:bodyPr>
          <a:lstStyle/>
          <a:p>
            <a:r>
              <a:rPr lang="en-US" sz="1300" dirty="0"/>
              <a:t>1K</a:t>
            </a:r>
          </a:p>
        </p:txBody>
      </p:sp>
      <p:sp>
        <p:nvSpPr>
          <p:cNvPr id="20" name="TextBox 19">
            <a:extLst>
              <a:ext uri="{FF2B5EF4-FFF2-40B4-BE49-F238E27FC236}">
                <a16:creationId xmlns:a16="http://schemas.microsoft.com/office/drawing/2014/main" id="{7A7CB9D3-8C9B-4A36-9166-6244A0FDB765}"/>
              </a:ext>
            </a:extLst>
          </p:cNvPr>
          <p:cNvSpPr txBox="1"/>
          <p:nvPr/>
        </p:nvSpPr>
        <p:spPr>
          <a:xfrm>
            <a:off x="5107477" y="2928431"/>
            <a:ext cx="296556" cy="200055"/>
          </a:xfrm>
          <a:prstGeom prst="rect">
            <a:avLst/>
          </a:prstGeom>
          <a:noFill/>
        </p:spPr>
        <p:txBody>
          <a:bodyPr wrap="none" lIns="0" tIns="0" rIns="0" bIns="0" rtlCol="0">
            <a:spAutoFit/>
          </a:bodyPr>
          <a:lstStyle/>
          <a:p>
            <a:r>
              <a:rPr lang="en-US" sz="1300" dirty="0"/>
              <a:t>50K</a:t>
            </a:r>
          </a:p>
        </p:txBody>
      </p:sp>
    </p:spTree>
    <p:extLst>
      <p:ext uri="{BB962C8B-B14F-4D97-AF65-F5344CB8AC3E}">
        <p14:creationId xmlns:p14="http://schemas.microsoft.com/office/powerpoint/2010/main" val="4025100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07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1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1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1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P spid="16" grpId="0" animBg="1"/>
      <p:bldP spid="17" grpId="0"/>
      <p:bldP spid="19" grpId="0"/>
      <p:bldP spid="20"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114D54-A462-4015-936C-FB8BCCDEA5B6}"/>
              </a:ext>
            </a:extLst>
          </p:cNvPr>
          <p:cNvSpPr>
            <a:spLocks noGrp="1"/>
          </p:cNvSpPr>
          <p:nvPr>
            <p:ph type="title"/>
          </p:nvPr>
        </p:nvSpPr>
        <p:spPr/>
        <p:txBody>
          <a:bodyPr/>
          <a:lstStyle/>
          <a:p>
            <a:r>
              <a:rPr lang="en-US" dirty="0"/>
              <a:t>Architect</a:t>
            </a:r>
          </a:p>
        </p:txBody>
      </p:sp>
      <p:sp>
        <p:nvSpPr>
          <p:cNvPr id="3" name="Footer Placeholder 2">
            <a:extLst>
              <a:ext uri="{FF2B5EF4-FFF2-40B4-BE49-F238E27FC236}">
                <a16:creationId xmlns:a16="http://schemas.microsoft.com/office/drawing/2014/main" id="{40F1C0CB-13C6-45A8-986A-23163B41F3F1}"/>
              </a:ext>
            </a:extLst>
          </p:cNvPr>
          <p:cNvSpPr>
            <a:spLocks noGrp="1"/>
          </p:cNvSpPr>
          <p:nvPr>
            <p:ph type="ftr" sz="quarter" idx="11"/>
          </p:nvPr>
        </p:nvSpPr>
        <p:spPr/>
        <p:txBody>
          <a:bodyPr/>
          <a:lstStyle/>
          <a:p>
            <a:r>
              <a:rPr lang="en-US" noProof="0"/>
              <a:t>Who Wants to Become an IT Architect? - EMEA Groundbreakers Virtual Tour 2021</a:t>
            </a:r>
            <a:endParaRPr lang="nl-NL" noProof="0" dirty="0"/>
          </a:p>
        </p:txBody>
      </p:sp>
      <p:pic>
        <p:nvPicPr>
          <p:cNvPr id="5" name="Picture 4">
            <a:extLst>
              <a:ext uri="{FF2B5EF4-FFF2-40B4-BE49-F238E27FC236}">
                <a16:creationId xmlns:a16="http://schemas.microsoft.com/office/drawing/2014/main" id="{AD33CD07-CD05-4535-BAA0-360B77878D34}"/>
              </a:ext>
            </a:extLst>
          </p:cNvPr>
          <p:cNvPicPr>
            <a:picLocks noChangeAspect="1"/>
          </p:cNvPicPr>
          <p:nvPr/>
        </p:nvPicPr>
        <p:blipFill>
          <a:blip r:embed="rId2"/>
          <a:stretch>
            <a:fillRect/>
          </a:stretch>
        </p:blipFill>
        <p:spPr>
          <a:xfrm>
            <a:off x="720000" y="2088143"/>
            <a:ext cx="8258624" cy="881703"/>
          </a:xfrm>
          <a:prstGeom prst="rect">
            <a:avLst/>
          </a:prstGeom>
        </p:spPr>
      </p:pic>
    </p:spTree>
    <p:extLst>
      <p:ext uri="{BB962C8B-B14F-4D97-AF65-F5344CB8AC3E}">
        <p14:creationId xmlns:p14="http://schemas.microsoft.com/office/powerpoint/2010/main" val="194811373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F4C8-D291-484A-9561-62119EFC0E69}"/>
              </a:ext>
            </a:extLst>
          </p:cNvPr>
          <p:cNvSpPr>
            <a:spLocks noGrp="1"/>
          </p:cNvSpPr>
          <p:nvPr>
            <p:ph type="title"/>
          </p:nvPr>
        </p:nvSpPr>
        <p:spPr/>
        <p:txBody>
          <a:bodyPr/>
          <a:lstStyle/>
          <a:p>
            <a:r>
              <a:rPr lang="en-US" dirty="0"/>
              <a:t>Fine Grained Non-Functional Requirements Analysis</a:t>
            </a:r>
            <a:br>
              <a:rPr lang="en-US" dirty="0"/>
            </a:br>
            <a:r>
              <a:rPr lang="en-US" dirty="0"/>
              <a:t>Zooming Out Too Much at the Utilities Company</a:t>
            </a:r>
          </a:p>
        </p:txBody>
      </p:sp>
      <p:sp>
        <p:nvSpPr>
          <p:cNvPr id="3" name="Content Placeholder 2">
            <a:extLst>
              <a:ext uri="{FF2B5EF4-FFF2-40B4-BE49-F238E27FC236}">
                <a16:creationId xmlns:a16="http://schemas.microsoft.com/office/drawing/2014/main" id="{B0EFA6AE-F221-4C2A-881A-4FED24D1B579}"/>
              </a:ext>
            </a:extLst>
          </p:cNvPr>
          <p:cNvSpPr>
            <a:spLocks noGrp="1"/>
          </p:cNvSpPr>
          <p:nvPr>
            <p:ph idx="1"/>
          </p:nvPr>
        </p:nvSpPr>
        <p:spPr>
          <a:xfrm>
            <a:off x="720003" y="936000"/>
            <a:ext cx="7571143" cy="3780000"/>
          </a:xfrm>
        </p:spPr>
        <p:txBody>
          <a:bodyPr/>
          <a:lstStyle/>
          <a:p>
            <a:r>
              <a:rPr lang="en-US" dirty="0"/>
              <a:t>Highly Available – no more than a few minutes down time per month</a:t>
            </a:r>
          </a:p>
        </p:txBody>
      </p:sp>
      <p:sp>
        <p:nvSpPr>
          <p:cNvPr id="4" name="Footer Placeholder 3">
            <a:extLst>
              <a:ext uri="{FF2B5EF4-FFF2-40B4-BE49-F238E27FC236}">
                <a16:creationId xmlns:a16="http://schemas.microsoft.com/office/drawing/2014/main" id="{BDD4A37A-7F78-44D4-A0D8-88D91CA3AC77}"/>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25" name="Graphic 24" descr="Internet Of Things with solid fill">
            <a:extLst>
              <a:ext uri="{FF2B5EF4-FFF2-40B4-BE49-F238E27FC236}">
                <a16:creationId xmlns:a16="http://schemas.microsoft.com/office/drawing/2014/main" id="{5A6815C5-9AB9-4616-9054-08FCD6F211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803" y="2856718"/>
            <a:ext cx="914400" cy="914400"/>
          </a:xfrm>
          <a:prstGeom prst="rect">
            <a:avLst/>
          </a:prstGeom>
        </p:spPr>
      </p:pic>
      <p:sp>
        <p:nvSpPr>
          <p:cNvPr id="26" name="Rectangle 25">
            <a:extLst>
              <a:ext uri="{FF2B5EF4-FFF2-40B4-BE49-F238E27FC236}">
                <a16:creationId xmlns:a16="http://schemas.microsoft.com/office/drawing/2014/main" id="{A074241A-A945-48A4-9451-552DA3070A6E}"/>
              </a:ext>
            </a:extLst>
          </p:cNvPr>
          <p:cNvSpPr/>
          <p:nvPr/>
        </p:nvSpPr>
        <p:spPr>
          <a:xfrm>
            <a:off x="2063261" y="2252290"/>
            <a:ext cx="5280737" cy="2229094"/>
          </a:xfrm>
          <a:prstGeom prst="rect">
            <a:avLst/>
          </a:prstGeom>
          <a:solidFill>
            <a:schemeClr val="accent2">
              <a:lumMod val="60000"/>
              <a:lumOff val="40000"/>
            </a:schemeClr>
          </a:solid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AF1EC8F-F950-4C0A-B894-DB6D9CAC6489}"/>
              </a:ext>
            </a:extLst>
          </p:cNvPr>
          <p:cNvSpPr txBox="1"/>
          <p:nvPr/>
        </p:nvSpPr>
        <p:spPr>
          <a:xfrm>
            <a:off x="3884314" y="4576169"/>
            <a:ext cx="1661160" cy="400110"/>
          </a:xfrm>
          <a:prstGeom prst="rect">
            <a:avLst/>
          </a:prstGeom>
          <a:noFill/>
        </p:spPr>
        <p:txBody>
          <a:bodyPr wrap="none" lIns="0" tIns="0" rIns="0" bIns="0" rtlCol="0">
            <a:spAutoFit/>
          </a:bodyPr>
          <a:lstStyle/>
          <a:p>
            <a:pPr algn="ctr"/>
            <a:r>
              <a:rPr lang="en-US" sz="1300" dirty="0"/>
              <a:t>The IoT Platform</a:t>
            </a:r>
          </a:p>
          <a:p>
            <a:pPr algn="ctr"/>
            <a:r>
              <a:rPr lang="en-US" sz="1300" dirty="0"/>
              <a:t>Cloud Based on Azure</a:t>
            </a:r>
          </a:p>
        </p:txBody>
      </p:sp>
      <p:sp>
        <p:nvSpPr>
          <p:cNvPr id="28" name="Arrow: Left-Right 27">
            <a:extLst>
              <a:ext uri="{FF2B5EF4-FFF2-40B4-BE49-F238E27FC236}">
                <a16:creationId xmlns:a16="http://schemas.microsoft.com/office/drawing/2014/main" id="{2147B3D6-C6B1-4DBB-B943-D96E9F35C0A6}"/>
              </a:ext>
            </a:extLst>
          </p:cNvPr>
          <p:cNvSpPr/>
          <p:nvPr/>
        </p:nvSpPr>
        <p:spPr>
          <a:xfrm>
            <a:off x="1305170" y="3137507"/>
            <a:ext cx="859692" cy="3673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3G</a:t>
            </a:r>
          </a:p>
        </p:txBody>
      </p:sp>
      <p:sp>
        <p:nvSpPr>
          <p:cNvPr id="34" name="Rectangle 33">
            <a:extLst>
              <a:ext uri="{FF2B5EF4-FFF2-40B4-BE49-F238E27FC236}">
                <a16:creationId xmlns:a16="http://schemas.microsoft.com/office/drawing/2014/main" id="{F6B7056D-9618-452B-ACE3-9C68936E6AAE}"/>
              </a:ext>
            </a:extLst>
          </p:cNvPr>
          <p:cNvSpPr/>
          <p:nvPr/>
        </p:nvSpPr>
        <p:spPr>
          <a:xfrm>
            <a:off x="6819899" y="2771002"/>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Event Platform on Kafka</a:t>
            </a:r>
          </a:p>
        </p:txBody>
      </p:sp>
      <p:sp>
        <p:nvSpPr>
          <p:cNvPr id="35" name="Rectangle 34">
            <a:extLst>
              <a:ext uri="{FF2B5EF4-FFF2-40B4-BE49-F238E27FC236}">
                <a16:creationId xmlns:a16="http://schemas.microsoft.com/office/drawing/2014/main" id="{50C0A51D-C46F-48DC-A653-1B36D9974C79}"/>
              </a:ext>
            </a:extLst>
          </p:cNvPr>
          <p:cNvSpPr/>
          <p:nvPr/>
        </p:nvSpPr>
        <p:spPr>
          <a:xfrm>
            <a:off x="6800828" y="3584801"/>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APIs</a:t>
            </a:r>
          </a:p>
        </p:txBody>
      </p:sp>
      <p:sp>
        <p:nvSpPr>
          <p:cNvPr id="39" name="TextBox 38">
            <a:extLst>
              <a:ext uri="{FF2B5EF4-FFF2-40B4-BE49-F238E27FC236}">
                <a16:creationId xmlns:a16="http://schemas.microsoft.com/office/drawing/2014/main" id="{4B429ABA-623C-41AD-A7AE-F20D3267303F}"/>
              </a:ext>
            </a:extLst>
          </p:cNvPr>
          <p:cNvSpPr txBox="1"/>
          <p:nvPr/>
        </p:nvSpPr>
        <p:spPr>
          <a:xfrm>
            <a:off x="29307" y="3731322"/>
            <a:ext cx="1805354" cy="600164"/>
          </a:xfrm>
          <a:prstGeom prst="rect">
            <a:avLst/>
          </a:prstGeom>
          <a:noFill/>
        </p:spPr>
        <p:txBody>
          <a:bodyPr wrap="square" lIns="0" tIns="0" rIns="0" bIns="0" rtlCol="0">
            <a:spAutoFit/>
          </a:bodyPr>
          <a:lstStyle/>
          <a:p>
            <a:r>
              <a:rPr lang="en-US" sz="1300" dirty="0"/>
              <a:t>10K – 150K devices</a:t>
            </a:r>
          </a:p>
          <a:p>
            <a:r>
              <a:rPr lang="en-US" sz="1300" dirty="0"/>
              <a:t>in consumer homes </a:t>
            </a:r>
          </a:p>
          <a:p>
            <a:r>
              <a:rPr lang="en-US" sz="1300" dirty="0"/>
              <a:t>and businesses</a:t>
            </a:r>
          </a:p>
        </p:txBody>
      </p:sp>
      <p:sp>
        <p:nvSpPr>
          <p:cNvPr id="50" name="Speech Bubble: Rectangle 49">
            <a:extLst>
              <a:ext uri="{FF2B5EF4-FFF2-40B4-BE49-F238E27FC236}">
                <a16:creationId xmlns:a16="http://schemas.microsoft.com/office/drawing/2014/main" id="{7FCCCED1-77AC-4BCF-A61A-2FF99903261C}"/>
              </a:ext>
            </a:extLst>
          </p:cNvPr>
          <p:cNvSpPr/>
          <p:nvPr/>
        </p:nvSpPr>
        <p:spPr>
          <a:xfrm>
            <a:off x="1680776" y="3638000"/>
            <a:ext cx="1294895" cy="987384"/>
          </a:xfrm>
          <a:prstGeom prst="wedgeRectCallout">
            <a:avLst>
              <a:gd name="adj1" fmla="val -101625"/>
              <a:gd name="adj2" fmla="val -7129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i="1" dirty="0">
                <a:solidFill>
                  <a:schemeClr val="accent6">
                    <a:lumMod val="75000"/>
                  </a:schemeClr>
                </a:solidFill>
              </a:rPr>
              <a:t>Each device sends four quarter hour measurements every hour – and includes data from past 12 hours</a:t>
            </a:r>
          </a:p>
        </p:txBody>
      </p:sp>
    </p:spTree>
    <p:extLst>
      <p:ext uri="{BB962C8B-B14F-4D97-AF65-F5344CB8AC3E}">
        <p14:creationId xmlns:p14="http://schemas.microsoft.com/office/powerpoint/2010/main" val="2065954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F3F4C8-D291-484A-9561-62119EFC0E69}"/>
              </a:ext>
            </a:extLst>
          </p:cNvPr>
          <p:cNvSpPr>
            <a:spLocks noGrp="1"/>
          </p:cNvSpPr>
          <p:nvPr>
            <p:ph type="title"/>
          </p:nvPr>
        </p:nvSpPr>
        <p:spPr/>
        <p:txBody>
          <a:bodyPr/>
          <a:lstStyle/>
          <a:p>
            <a:r>
              <a:rPr lang="en-US" dirty="0"/>
              <a:t>Fine Grained Non-Functional Requirements Analysis</a:t>
            </a:r>
            <a:br>
              <a:rPr lang="en-US" dirty="0"/>
            </a:br>
            <a:r>
              <a:rPr lang="en-US" dirty="0"/>
              <a:t>Zooming Out Too Much at the Utilities Company</a:t>
            </a:r>
          </a:p>
        </p:txBody>
      </p:sp>
      <p:sp>
        <p:nvSpPr>
          <p:cNvPr id="3" name="Content Placeholder 2">
            <a:extLst>
              <a:ext uri="{FF2B5EF4-FFF2-40B4-BE49-F238E27FC236}">
                <a16:creationId xmlns:a16="http://schemas.microsoft.com/office/drawing/2014/main" id="{B0EFA6AE-F221-4C2A-881A-4FED24D1B579}"/>
              </a:ext>
            </a:extLst>
          </p:cNvPr>
          <p:cNvSpPr>
            <a:spLocks noGrp="1"/>
          </p:cNvSpPr>
          <p:nvPr>
            <p:ph idx="1"/>
          </p:nvPr>
        </p:nvSpPr>
        <p:spPr>
          <a:xfrm>
            <a:off x="720003" y="936000"/>
            <a:ext cx="7571143" cy="3780000"/>
          </a:xfrm>
        </p:spPr>
        <p:txBody>
          <a:bodyPr/>
          <a:lstStyle/>
          <a:p>
            <a:r>
              <a:rPr lang="en-US" dirty="0"/>
              <a:t>Highly Available – no more than a few minutes down time per month</a:t>
            </a:r>
          </a:p>
          <a:p>
            <a:pPr lvl="1"/>
            <a:r>
              <a:rPr lang="en-US" b="1" dirty="0"/>
              <a:t>the device provisioning process carried out by field engineers </a:t>
            </a:r>
            <a:br>
              <a:rPr lang="en-US" b="1" dirty="0"/>
            </a:br>
            <a:r>
              <a:rPr lang="en-US" b="1" dirty="0"/>
              <a:t>on weekdays between 7AM and 6PM</a:t>
            </a:r>
          </a:p>
        </p:txBody>
      </p:sp>
      <p:sp>
        <p:nvSpPr>
          <p:cNvPr id="4" name="Footer Placeholder 3">
            <a:extLst>
              <a:ext uri="{FF2B5EF4-FFF2-40B4-BE49-F238E27FC236}">
                <a16:creationId xmlns:a16="http://schemas.microsoft.com/office/drawing/2014/main" id="{BDD4A37A-7F78-44D4-A0D8-88D91CA3AC77}"/>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25" name="Graphic 24" descr="Internet Of Things with solid fill">
            <a:extLst>
              <a:ext uri="{FF2B5EF4-FFF2-40B4-BE49-F238E27FC236}">
                <a16:creationId xmlns:a16="http://schemas.microsoft.com/office/drawing/2014/main" id="{5A6815C5-9AB9-4616-9054-08FCD6F21187}"/>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62803" y="2856718"/>
            <a:ext cx="914400" cy="914400"/>
          </a:xfrm>
          <a:prstGeom prst="rect">
            <a:avLst/>
          </a:prstGeom>
        </p:spPr>
      </p:pic>
      <p:sp>
        <p:nvSpPr>
          <p:cNvPr id="26" name="Rectangle 25">
            <a:extLst>
              <a:ext uri="{FF2B5EF4-FFF2-40B4-BE49-F238E27FC236}">
                <a16:creationId xmlns:a16="http://schemas.microsoft.com/office/drawing/2014/main" id="{A074241A-A945-48A4-9451-552DA3070A6E}"/>
              </a:ext>
            </a:extLst>
          </p:cNvPr>
          <p:cNvSpPr/>
          <p:nvPr/>
        </p:nvSpPr>
        <p:spPr>
          <a:xfrm>
            <a:off x="2063261" y="2252290"/>
            <a:ext cx="5280737" cy="2229094"/>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3AF1EC8F-F950-4C0A-B894-DB6D9CAC6489}"/>
              </a:ext>
            </a:extLst>
          </p:cNvPr>
          <p:cNvSpPr txBox="1"/>
          <p:nvPr/>
        </p:nvSpPr>
        <p:spPr>
          <a:xfrm>
            <a:off x="3884314" y="4576169"/>
            <a:ext cx="1661160" cy="400110"/>
          </a:xfrm>
          <a:prstGeom prst="rect">
            <a:avLst/>
          </a:prstGeom>
          <a:noFill/>
        </p:spPr>
        <p:txBody>
          <a:bodyPr wrap="none" lIns="0" tIns="0" rIns="0" bIns="0" rtlCol="0">
            <a:spAutoFit/>
          </a:bodyPr>
          <a:lstStyle/>
          <a:p>
            <a:pPr algn="ctr"/>
            <a:r>
              <a:rPr lang="en-US" sz="1300" dirty="0"/>
              <a:t>The IoT Platform</a:t>
            </a:r>
          </a:p>
          <a:p>
            <a:pPr algn="ctr"/>
            <a:r>
              <a:rPr lang="en-US" sz="1300" dirty="0"/>
              <a:t>Cloud Based on Azure</a:t>
            </a:r>
          </a:p>
        </p:txBody>
      </p:sp>
      <p:sp>
        <p:nvSpPr>
          <p:cNvPr id="28" name="Arrow: Left-Right 27">
            <a:extLst>
              <a:ext uri="{FF2B5EF4-FFF2-40B4-BE49-F238E27FC236}">
                <a16:creationId xmlns:a16="http://schemas.microsoft.com/office/drawing/2014/main" id="{2147B3D6-C6B1-4DBB-B943-D96E9F35C0A6}"/>
              </a:ext>
            </a:extLst>
          </p:cNvPr>
          <p:cNvSpPr/>
          <p:nvPr/>
        </p:nvSpPr>
        <p:spPr>
          <a:xfrm>
            <a:off x="1305170" y="3137507"/>
            <a:ext cx="859692" cy="36732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3G</a:t>
            </a:r>
          </a:p>
        </p:txBody>
      </p:sp>
      <p:sp>
        <p:nvSpPr>
          <p:cNvPr id="29" name="Rectangle 28">
            <a:extLst>
              <a:ext uri="{FF2B5EF4-FFF2-40B4-BE49-F238E27FC236}">
                <a16:creationId xmlns:a16="http://schemas.microsoft.com/office/drawing/2014/main" id="{C669207C-DF53-4BF3-B23A-98BD444213EB}"/>
              </a:ext>
            </a:extLst>
          </p:cNvPr>
          <p:cNvSpPr/>
          <p:nvPr/>
        </p:nvSpPr>
        <p:spPr>
          <a:xfrm>
            <a:off x="2528276" y="3018223"/>
            <a:ext cx="789354" cy="512103"/>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dirty="0"/>
              <a:t>IoT Hub</a:t>
            </a:r>
          </a:p>
        </p:txBody>
      </p:sp>
      <p:sp>
        <p:nvSpPr>
          <p:cNvPr id="30" name="Rectangle 29">
            <a:extLst>
              <a:ext uri="{FF2B5EF4-FFF2-40B4-BE49-F238E27FC236}">
                <a16:creationId xmlns:a16="http://schemas.microsoft.com/office/drawing/2014/main" id="{5B835354-9C03-4AA8-977E-260A2CBFA784}"/>
              </a:ext>
            </a:extLst>
          </p:cNvPr>
          <p:cNvSpPr/>
          <p:nvPr/>
        </p:nvSpPr>
        <p:spPr>
          <a:xfrm>
            <a:off x="3508120" y="3223477"/>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31" name="Rectangle 30">
            <a:extLst>
              <a:ext uri="{FF2B5EF4-FFF2-40B4-BE49-F238E27FC236}">
                <a16:creationId xmlns:a16="http://schemas.microsoft.com/office/drawing/2014/main" id="{D4A60752-E53A-4818-AFC7-B511E83540D0}"/>
              </a:ext>
            </a:extLst>
          </p:cNvPr>
          <p:cNvSpPr/>
          <p:nvPr/>
        </p:nvSpPr>
        <p:spPr>
          <a:xfrm>
            <a:off x="3815840" y="3405804"/>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32" name="Rectangle 31">
            <a:extLst>
              <a:ext uri="{FF2B5EF4-FFF2-40B4-BE49-F238E27FC236}">
                <a16:creationId xmlns:a16="http://schemas.microsoft.com/office/drawing/2014/main" id="{287EFCF2-51BA-4D52-BA6D-DDB9774D9061}"/>
              </a:ext>
            </a:extLst>
          </p:cNvPr>
          <p:cNvSpPr/>
          <p:nvPr/>
        </p:nvSpPr>
        <p:spPr>
          <a:xfrm>
            <a:off x="3508120" y="3757802"/>
            <a:ext cx="1152768" cy="318204"/>
          </a:xfrm>
          <a:prstGeom prst="rect">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a:t>Event Grid</a:t>
            </a:r>
          </a:p>
        </p:txBody>
      </p:sp>
      <p:sp>
        <p:nvSpPr>
          <p:cNvPr id="33" name="Cylinder 32">
            <a:extLst>
              <a:ext uri="{FF2B5EF4-FFF2-40B4-BE49-F238E27FC236}">
                <a16:creationId xmlns:a16="http://schemas.microsoft.com/office/drawing/2014/main" id="{51BEDFD3-F6F2-4111-9727-97CC45EA082E}"/>
              </a:ext>
            </a:extLst>
          </p:cNvPr>
          <p:cNvSpPr/>
          <p:nvPr/>
        </p:nvSpPr>
        <p:spPr>
          <a:xfrm>
            <a:off x="4851383" y="3655096"/>
            <a:ext cx="909169" cy="700291"/>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Influx DB</a:t>
            </a:r>
          </a:p>
        </p:txBody>
      </p:sp>
      <p:sp>
        <p:nvSpPr>
          <p:cNvPr id="34" name="Rectangle 33">
            <a:extLst>
              <a:ext uri="{FF2B5EF4-FFF2-40B4-BE49-F238E27FC236}">
                <a16:creationId xmlns:a16="http://schemas.microsoft.com/office/drawing/2014/main" id="{F6B7056D-9618-452B-ACE3-9C68936E6AAE}"/>
              </a:ext>
            </a:extLst>
          </p:cNvPr>
          <p:cNvSpPr/>
          <p:nvPr/>
        </p:nvSpPr>
        <p:spPr>
          <a:xfrm>
            <a:off x="6819899" y="2771002"/>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Event Platform on Kafka</a:t>
            </a:r>
          </a:p>
        </p:txBody>
      </p:sp>
      <p:sp>
        <p:nvSpPr>
          <p:cNvPr id="35" name="Rectangle 34">
            <a:extLst>
              <a:ext uri="{FF2B5EF4-FFF2-40B4-BE49-F238E27FC236}">
                <a16:creationId xmlns:a16="http://schemas.microsoft.com/office/drawing/2014/main" id="{50C0A51D-C46F-48DC-A653-1B36D9974C79}"/>
              </a:ext>
            </a:extLst>
          </p:cNvPr>
          <p:cNvSpPr/>
          <p:nvPr/>
        </p:nvSpPr>
        <p:spPr>
          <a:xfrm>
            <a:off x="6800828" y="3584801"/>
            <a:ext cx="906584" cy="568374"/>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APIs</a:t>
            </a:r>
          </a:p>
        </p:txBody>
      </p:sp>
      <p:sp>
        <p:nvSpPr>
          <p:cNvPr id="36" name="Rectangle 35">
            <a:extLst>
              <a:ext uri="{FF2B5EF4-FFF2-40B4-BE49-F238E27FC236}">
                <a16:creationId xmlns:a16="http://schemas.microsoft.com/office/drawing/2014/main" id="{1ACF0304-E6E3-462D-9ACF-47E2C491B501}"/>
              </a:ext>
            </a:extLst>
          </p:cNvPr>
          <p:cNvSpPr/>
          <p:nvPr/>
        </p:nvSpPr>
        <p:spPr>
          <a:xfrm>
            <a:off x="4936559" y="1796293"/>
            <a:ext cx="789354" cy="361212"/>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Mobile App</a:t>
            </a:r>
          </a:p>
        </p:txBody>
      </p:sp>
      <p:pic>
        <p:nvPicPr>
          <p:cNvPr id="38" name="Graphic 37" descr="Man with solid fill">
            <a:extLst>
              <a:ext uri="{FF2B5EF4-FFF2-40B4-BE49-F238E27FC236}">
                <a16:creationId xmlns:a16="http://schemas.microsoft.com/office/drawing/2014/main" id="{018AB6F2-E931-42FC-A5CC-0895734DAF1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9008" y="1991241"/>
            <a:ext cx="666653" cy="666653"/>
          </a:xfrm>
          <a:prstGeom prst="rect">
            <a:avLst/>
          </a:prstGeom>
        </p:spPr>
      </p:pic>
      <p:sp>
        <p:nvSpPr>
          <p:cNvPr id="39" name="TextBox 38">
            <a:extLst>
              <a:ext uri="{FF2B5EF4-FFF2-40B4-BE49-F238E27FC236}">
                <a16:creationId xmlns:a16="http://schemas.microsoft.com/office/drawing/2014/main" id="{4B429ABA-623C-41AD-A7AE-F20D3267303F}"/>
              </a:ext>
            </a:extLst>
          </p:cNvPr>
          <p:cNvSpPr txBox="1"/>
          <p:nvPr/>
        </p:nvSpPr>
        <p:spPr>
          <a:xfrm>
            <a:off x="29307" y="3731322"/>
            <a:ext cx="1805354" cy="600164"/>
          </a:xfrm>
          <a:prstGeom prst="rect">
            <a:avLst/>
          </a:prstGeom>
          <a:noFill/>
        </p:spPr>
        <p:txBody>
          <a:bodyPr wrap="square" lIns="0" tIns="0" rIns="0" bIns="0" rtlCol="0">
            <a:spAutoFit/>
          </a:bodyPr>
          <a:lstStyle/>
          <a:p>
            <a:r>
              <a:rPr lang="en-US" sz="1300" dirty="0"/>
              <a:t>10K – 150K devices</a:t>
            </a:r>
          </a:p>
          <a:p>
            <a:r>
              <a:rPr lang="en-US" sz="1300" dirty="0"/>
              <a:t>in consumer homes </a:t>
            </a:r>
          </a:p>
          <a:p>
            <a:r>
              <a:rPr lang="en-US" sz="1300" dirty="0"/>
              <a:t>and businesses</a:t>
            </a:r>
          </a:p>
        </p:txBody>
      </p:sp>
      <p:pic>
        <p:nvPicPr>
          <p:cNvPr id="41" name="Graphic 40" descr="Smart Phone with solid fill">
            <a:extLst>
              <a:ext uri="{FF2B5EF4-FFF2-40B4-BE49-F238E27FC236}">
                <a16:creationId xmlns:a16="http://schemas.microsoft.com/office/drawing/2014/main" id="{62A27AD2-BB22-4F89-8150-6ECBFF822FC6}"/>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35632" y="1841612"/>
            <a:ext cx="504000" cy="504000"/>
          </a:xfrm>
          <a:prstGeom prst="rect">
            <a:avLst/>
          </a:prstGeom>
        </p:spPr>
      </p:pic>
      <p:cxnSp>
        <p:nvCxnSpPr>
          <p:cNvPr id="43" name="Connector: Elbow 42">
            <a:extLst>
              <a:ext uri="{FF2B5EF4-FFF2-40B4-BE49-F238E27FC236}">
                <a16:creationId xmlns:a16="http://schemas.microsoft.com/office/drawing/2014/main" id="{47E47BEA-10B2-4C13-B075-0EDA0C82F713}"/>
              </a:ext>
            </a:extLst>
          </p:cNvPr>
          <p:cNvCxnSpPr>
            <a:endCxn id="36" idx="1"/>
          </p:cNvCxnSpPr>
          <p:nvPr/>
        </p:nvCxnSpPr>
        <p:spPr>
          <a:xfrm flipV="1">
            <a:off x="1002827" y="1976899"/>
            <a:ext cx="3933732" cy="1167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4" name="Rectangle 43">
            <a:extLst>
              <a:ext uri="{FF2B5EF4-FFF2-40B4-BE49-F238E27FC236}">
                <a16:creationId xmlns:a16="http://schemas.microsoft.com/office/drawing/2014/main" id="{5C301A45-855E-426D-8CD5-ABDB5578D134}"/>
              </a:ext>
            </a:extLst>
          </p:cNvPr>
          <p:cNvSpPr/>
          <p:nvPr/>
        </p:nvSpPr>
        <p:spPr>
          <a:xfrm>
            <a:off x="4877944" y="2441797"/>
            <a:ext cx="906584" cy="333327"/>
          </a:xfrm>
          <a:prstGeom prst="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en-US" sz="1100" dirty="0"/>
              <a:t>API</a:t>
            </a:r>
          </a:p>
        </p:txBody>
      </p:sp>
      <p:cxnSp>
        <p:nvCxnSpPr>
          <p:cNvPr id="46" name="Connector: Elbow 45">
            <a:extLst>
              <a:ext uri="{FF2B5EF4-FFF2-40B4-BE49-F238E27FC236}">
                <a16:creationId xmlns:a16="http://schemas.microsoft.com/office/drawing/2014/main" id="{C52EC570-962D-4A57-9CFC-27DF29F4F239}"/>
              </a:ext>
            </a:extLst>
          </p:cNvPr>
          <p:cNvCxnSpPr>
            <a:stCxn id="36" idx="2"/>
            <a:endCxn id="44" idx="0"/>
          </p:cNvCxnSpPr>
          <p:nvPr/>
        </p:nvCxnSpPr>
        <p:spPr>
          <a:xfrm rot="5400000">
            <a:off x="5189090" y="2299651"/>
            <a:ext cx="284292" cy="1270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7" name="Rectangle 46">
            <a:extLst>
              <a:ext uri="{FF2B5EF4-FFF2-40B4-BE49-F238E27FC236}">
                <a16:creationId xmlns:a16="http://schemas.microsoft.com/office/drawing/2014/main" id="{89D32484-B323-4FAF-99FD-7C32D83E9C2F}"/>
              </a:ext>
            </a:extLst>
          </p:cNvPr>
          <p:cNvSpPr/>
          <p:nvPr/>
        </p:nvSpPr>
        <p:spPr>
          <a:xfrm>
            <a:off x="5764001" y="3084599"/>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48" name="Rectangle 47">
            <a:extLst>
              <a:ext uri="{FF2B5EF4-FFF2-40B4-BE49-F238E27FC236}">
                <a16:creationId xmlns:a16="http://schemas.microsoft.com/office/drawing/2014/main" id="{D5AE41D0-E722-40D9-8B89-DCFE921E1642}"/>
              </a:ext>
            </a:extLst>
          </p:cNvPr>
          <p:cNvSpPr/>
          <p:nvPr/>
        </p:nvSpPr>
        <p:spPr>
          <a:xfrm>
            <a:off x="5877168" y="3384555"/>
            <a:ext cx="789354" cy="207998"/>
          </a:xfrm>
          <a:prstGeom prst="rec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Function</a:t>
            </a:r>
          </a:p>
        </p:txBody>
      </p:sp>
      <p:sp>
        <p:nvSpPr>
          <p:cNvPr id="49" name="Cylinder 48">
            <a:extLst>
              <a:ext uri="{FF2B5EF4-FFF2-40B4-BE49-F238E27FC236}">
                <a16:creationId xmlns:a16="http://schemas.microsoft.com/office/drawing/2014/main" id="{032FBDDA-F352-459B-947C-7AB4DF93B9F6}"/>
              </a:ext>
            </a:extLst>
          </p:cNvPr>
          <p:cNvSpPr/>
          <p:nvPr/>
        </p:nvSpPr>
        <p:spPr>
          <a:xfrm>
            <a:off x="3661090" y="2419939"/>
            <a:ext cx="846828" cy="568374"/>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PostgreSQL Device DB</a:t>
            </a:r>
          </a:p>
        </p:txBody>
      </p:sp>
      <p:sp>
        <p:nvSpPr>
          <p:cNvPr id="50" name="Speech Bubble: Rectangle 49">
            <a:extLst>
              <a:ext uri="{FF2B5EF4-FFF2-40B4-BE49-F238E27FC236}">
                <a16:creationId xmlns:a16="http://schemas.microsoft.com/office/drawing/2014/main" id="{7FCCCED1-77AC-4BCF-A61A-2FF99903261C}"/>
              </a:ext>
            </a:extLst>
          </p:cNvPr>
          <p:cNvSpPr/>
          <p:nvPr/>
        </p:nvSpPr>
        <p:spPr>
          <a:xfrm>
            <a:off x="1680776" y="3638000"/>
            <a:ext cx="1294895" cy="987384"/>
          </a:xfrm>
          <a:prstGeom prst="wedgeRectCallout">
            <a:avLst>
              <a:gd name="adj1" fmla="val -101625"/>
              <a:gd name="adj2" fmla="val -71296"/>
            </a:avLst>
          </a:prstGeom>
          <a:solidFill>
            <a:schemeClr val="accent3">
              <a:lumMod val="20000"/>
              <a:lumOff val="8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00" i="1" dirty="0">
                <a:solidFill>
                  <a:schemeClr val="accent6">
                    <a:lumMod val="75000"/>
                  </a:schemeClr>
                </a:solidFill>
              </a:rPr>
              <a:t>Each device sends four quarter hour measurements every hour – and includes data from past 12 hours</a:t>
            </a:r>
          </a:p>
        </p:txBody>
      </p:sp>
    </p:spTree>
    <p:extLst>
      <p:ext uri="{BB962C8B-B14F-4D97-AF65-F5344CB8AC3E}">
        <p14:creationId xmlns:p14="http://schemas.microsoft.com/office/powerpoint/2010/main" val="64861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grpId="0" nodeType="clickEffect">
                                  <p:stCondLst>
                                    <p:cond delay="500"/>
                                  </p:stCondLst>
                                  <p:childTnLst>
                                    <p:animEffect transition="out" filter="fade">
                                      <p:cBhvr>
                                        <p:cTn id="6" dur="2500" tmFilter="0, 0; .2, .5; .8, .5; 1, 0"/>
                                        <p:tgtEl>
                                          <p:spTgt spid="36"/>
                                        </p:tgtEl>
                                      </p:cBhvr>
                                    </p:animEffect>
                                    <p:animScale>
                                      <p:cBhvr>
                                        <p:cTn id="7" dur="1250" autoRev="1" fill="hold"/>
                                        <p:tgtEl>
                                          <p:spTgt spid="36"/>
                                        </p:tgtEl>
                                      </p:cBhvr>
                                      <p:by x="105000" y="105000"/>
                                    </p:animScale>
                                  </p:childTnLst>
                                </p:cTn>
                              </p:par>
                              <p:par>
                                <p:cTn id="8" presetID="26" presetClass="emph" presetSubtype="0" fill="hold" nodeType="withEffect">
                                  <p:stCondLst>
                                    <p:cond delay="500"/>
                                  </p:stCondLst>
                                  <p:childTnLst>
                                    <p:animEffect transition="out" filter="fade">
                                      <p:cBhvr>
                                        <p:cTn id="9" dur="2500" tmFilter="0, 0; .2, .5; .8, .5; 1, 0"/>
                                        <p:tgtEl>
                                          <p:spTgt spid="38"/>
                                        </p:tgtEl>
                                      </p:cBhvr>
                                    </p:animEffect>
                                    <p:animScale>
                                      <p:cBhvr>
                                        <p:cTn id="10" dur="1250" autoRev="1" fill="hold"/>
                                        <p:tgtEl>
                                          <p:spTgt spid="38"/>
                                        </p:tgtEl>
                                      </p:cBhvr>
                                      <p:by x="105000" y="105000"/>
                                    </p:animScale>
                                  </p:childTnLst>
                                </p:cTn>
                              </p:par>
                              <p:par>
                                <p:cTn id="11" presetID="26" presetClass="emph" presetSubtype="0" fill="hold" nodeType="withEffect">
                                  <p:stCondLst>
                                    <p:cond delay="500"/>
                                  </p:stCondLst>
                                  <p:childTnLst>
                                    <p:animEffect transition="out" filter="fade">
                                      <p:cBhvr>
                                        <p:cTn id="12" dur="2500" tmFilter="0, 0; .2, .5; .8, .5; 1, 0"/>
                                        <p:tgtEl>
                                          <p:spTgt spid="41"/>
                                        </p:tgtEl>
                                      </p:cBhvr>
                                    </p:animEffect>
                                    <p:animScale>
                                      <p:cBhvr>
                                        <p:cTn id="13" dur="1250" autoRev="1" fill="hold"/>
                                        <p:tgtEl>
                                          <p:spTgt spid="41"/>
                                        </p:tgtEl>
                                      </p:cBhvr>
                                      <p:by x="105000" y="105000"/>
                                    </p:animScale>
                                  </p:childTnLst>
                                </p:cTn>
                              </p:par>
                              <p:par>
                                <p:cTn id="14" presetID="26" presetClass="emph" presetSubtype="0" fill="hold" nodeType="withEffect">
                                  <p:stCondLst>
                                    <p:cond delay="500"/>
                                  </p:stCondLst>
                                  <p:childTnLst>
                                    <p:animEffect transition="out" filter="fade">
                                      <p:cBhvr>
                                        <p:cTn id="15" dur="2500" tmFilter="0, 0; .2, .5; .8, .5; 1, 0"/>
                                        <p:tgtEl>
                                          <p:spTgt spid="43"/>
                                        </p:tgtEl>
                                      </p:cBhvr>
                                    </p:animEffect>
                                    <p:animScale>
                                      <p:cBhvr>
                                        <p:cTn id="16" dur="1250" autoRev="1" fill="hold"/>
                                        <p:tgtEl>
                                          <p:spTgt spid="43"/>
                                        </p:tgtEl>
                                      </p:cBhvr>
                                      <p:by x="105000" y="105000"/>
                                    </p:animScale>
                                  </p:childTnLst>
                                </p:cTn>
                              </p:par>
                              <p:par>
                                <p:cTn id="17" presetID="26" presetClass="emph" presetSubtype="0" fill="hold" grpId="0" nodeType="withEffect">
                                  <p:stCondLst>
                                    <p:cond delay="500"/>
                                  </p:stCondLst>
                                  <p:childTnLst>
                                    <p:animEffect transition="out" filter="fade">
                                      <p:cBhvr>
                                        <p:cTn id="18" dur="2500" tmFilter="0, 0; .2, .5; .8, .5; 1, 0"/>
                                        <p:tgtEl>
                                          <p:spTgt spid="44"/>
                                        </p:tgtEl>
                                      </p:cBhvr>
                                    </p:animEffect>
                                    <p:animScale>
                                      <p:cBhvr>
                                        <p:cTn id="19" dur="1250" autoRev="1" fill="hold"/>
                                        <p:tgtEl>
                                          <p:spTgt spid="44"/>
                                        </p:tgtEl>
                                      </p:cBhvr>
                                      <p:by x="105000" y="105000"/>
                                    </p:animScale>
                                  </p:childTnLst>
                                </p:cTn>
                              </p:par>
                              <p:par>
                                <p:cTn id="20" presetID="26" presetClass="emph" presetSubtype="0" fill="hold" nodeType="withEffect">
                                  <p:stCondLst>
                                    <p:cond delay="500"/>
                                  </p:stCondLst>
                                  <p:childTnLst>
                                    <p:animEffect transition="out" filter="fade">
                                      <p:cBhvr>
                                        <p:cTn id="21" dur="2500" tmFilter="0, 0; .2, .5; .8, .5; 1, 0"/>
                                        <p:tgtEl>
                                          <p:spTgt spid="46"/>
                                        </p:tgtEl>
                                      </p:cBhvr>
                                    </p:animEffect>
                                    <p:animScale>
                                      <p:cBhvr>
                                        <p:cTn id="22" dur="1250" autoRev="1" fill="hold"/>
                                        <p:tgtEl>
                                          <p:spTgt spid="46"/>
                                        </p:tgtEl>
                                      </p:cBhvr>
                                      <p:by x="105000" y="105000"/>
                                    </p:animScale>
                                  </p:childTnLst>
                                </p:cTn>
                              </p:par>
                              <p:par>
                                <p:cTn id="23" presetID="26" presetClass="emph" presetSubtype="0" fill="hold" grpId="0" nodeType="withEffect">
                                  <p:stCondLst>
                                    <p:cond delay="500"/>
                                  </p:stCondLst>
                                  <p:childTnLst>
                                    <p:animEffect transition="out" filter="fade">
                                      <p:cBhvr>
                                        <p:cTn id="24" dur="2500" tmFilter="0, 0; .2, .5; .8, .5; 1, 0"/>
                                        <p:tgtEl>
                                          <p:spTgt spid="49"/>
                                        </p:tgtEl>
                                      </p:cBhvr>
                                    </p:animEffect>
                                    <p:animScale>
                                      <p:cBhvr>
                                        <p:cTn id="25" dur="1250" autoRev="1" fill="hold"/>
                                        <p:tgtEl>
                                          <p:spTgt spid="4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44" grpId="0" animBg="1"/>
      <p:bldP spid="49"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B0D5CB-243B-43B9-BABE-351E8C6D2B9C}"/>
              </a:ext>
            </a:extLst>
          </p:cNvPr>
          <p:cNvSpPr>
            <a:spLocks noGrp="1"/>
          </p:cNvSpPr>
          <p:nvPr>
            <p:ph type="title"/>
          </p:nvPr>
        </p:nvSpPr>
        <p:spPr/>
        <p:txBody>
          <a:bodyPr/>
          <a:lstStyle/>
          <a:p>
            <a:r>
              <a:rPr lang="en-US" dirty="0"/>
              <a:t>Architect is Product Owner regarding Technical Viability</a:t>
            </a:r>
          </a:p>
        </p:txBody>
      </p:sp>
      <p:sp>
        <p:nvSpPr>
          <p:cNvPr id="3" name="Content Placeholder 2">
            <a:extLst>
              <a:ext uri="{FF2B5EF4-FFF2-40B4-BE49-F238E27FC236}">
                <a16:creationId xmlns:a16="http://schemas.microsoft.com/office/drawing/2014/main" id="{EE7C1588-FB0C-48FF-BC72-3F23F8266992}"/>
              </a:ext>
            </a:extLst>
          </p:cNvPr>
          <p:cNvSpPr>
            <a:spLocks noGrp="1"/>
          </p:cNvSpPr>
          <p:nvPr>
            <p:ph idx="1"/>
          </p:nvPr>
        </p:nvSpPr>
        <p:spPr>
          <a:xfrm>
            <a:off x="720003" y="936000"/>
            <a:ext cx="7548674" cy="3780000"/>
          </a:xfrm>
        </p:spPr>
        <p:txBody>
          <a:bodyPr/>
          <a:lstStyle/>
          <a:p>
            <a:r>
              <a:rPr lang="en-US" dirty="0"/>
              <a:t>Health now and in longer run</a:t>
            </a:r>
          </a:p>
          <a:p>
            <a:pPr lvl="1"/>
            <a:r>
              <a:rPr lang="en-US" dirty="0"/>
              <a:t>current technologies (N or N-1), supported and on vendor’s strategic roadmap, skills available within and outside organization, community enthusiasm, feature fit for known and foreseeable future, teams’ prowess and eagerness </a:t>
            </a:r>
          </a:p>
          <a:p>
            <a:r>
              <a:rPr lang="en-US" dirty="0"/>
              <a:t>Perform Technical Life Cycle Management</a:t>
            </a:r>
          </a:p>
          <a:p>
            <a:pPr lvl="1"/>
            <a:r>
              <a:rPr lang="en-US" dirty="0"/>
              <a:t>and stimulate application and feature portfolio management</a:t>
            </a:r>
          </a:p>
          <a:p>
            <a:r>
              <a:rPr lang="en-US" dirty="0"/>
              <a:t>Manage Technical Debt</a:t>
            </a:r>
          </a:p>
          <a:p>
            <a:pPr lvl="1"/>
            <a:r>
              <a:rPr lang="en-US" dirty="0"/>
              <a:t>and push for management of other types of debt</a:t>
            </a:r>
          </a:p>
        </p:txBody>
      </p:sp>
      <p:sp>
        <p:nvSpPr>
          <p:cNvPr id="4" name="Footer Placeholder 3">
            <a:extLst>
              <a:ext uri="{FF2B5EF4-FFF2-40B4-BE49-F238E27FC236}">
                <a16:creationId xmlns:a16="http://schemas.microsoft.com/office/drawing/2014/main" id="{C40836C7-0F5A-4F59-864A-EF23028D5EE5}"/>
              </a:ext>
            </a:extLst>
          </p:cNvPr>
          <p:cNvSpPr>
            <a:spLocks noGrp="1"/>
          </p:cNvSpPr>
          <p:nvPr>
            <p:ph type="ftr" sz="quarter" idx="11"/>
          </p:nvPr>
        </p:nvSpPr>
        <p:spPr/>
        <p:txBody>
          <a:bodyPr/>
          <a:lstStyle/>
          <a:p>
            <a:r>
              <a:rPr lang="en-US"/>
              <a:t>Who Wants to Become an IT Architect? - EMEA Groundbreakers Virtual Tour 2021</a:t>
            </a:r>
            <a:endParaRPr lang="nl-NL"/>
          </a:p>
        </p:txBody>
      </p:sp>
    </p:spTree>
    <p:extLst>
      <p:ext uri="{BB962C8B-B14F-4D97-AF65-F5344CB8AC3E}">
        <p14:creationId xmlns:p14="http://schemas.microsoft.com/office/powerpoint/2010/main" val="1274879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E9149-CF61-43DF-BC83-3FAB9C0E075C}"/>
              </a:ext>
            </a:extLst>
          </p:cNvPr>
          <p:cNvSpPr>
            <a:spLocks noGrp="1"/>
          </p:cNvSpPr>
          <p:nvPr>
            <p:ph type="title"/>
          </p:nvPr>
        </p:nvSpPr>
        <p:spPr/>
        <p:txBody>
          <a:bodyPr/>
          <a:lstStyle/>
          <a:p>
            <a:r>
              <a:rPr lang="en-US" dirty="0"/>
              <a:t>Technical Life Cycle Management</a:t>
            </a:r>
          </a:p>
        </p:txBody>
      </p:sp>
      <p:sp>
        <p:nvSpPr>
          <p:cNvPr id="3" name="Content Placeholder 2">
            <a:extLst>
              <a:ext uri="{FF2B5EF4-FFF2-40B4-BE49-F238E27FC236}">
                <a16:creationId xmlns:a16="http://schemas.microsoft.com/office/drawing/2014/main" id="{22D236D4-C2A7-4095-8ABD-08D1A369CBB1}"/>
              </a:ext>
            </a:extLst>
          </p:cNvPr>
          <p:cNvSpPr>
            <a:spLocks noGrp="1"/>
          </p:cNvSpPr>
          <p:nvPr>
            <p:ph idx="1"/>
          </p:nvPr>
        </p:nvSpPr>
        <p:spPr/>
        <p:txBody>
          <a:bodyPr/>
          <a:lstStyle/>
          <a:p>
            <a:r>
              <a:rPr lang="en-US" dirty="0"/>
              <a:t>Know what technical components you currently have in use</a:t>
            </a:r>
          </a:p>
          <a:p>
            <a:pPr lvl="1"/>
            <a:r>
              <a:rPr lang="en-US" dirty="0"/>
              <a:t>where, for what </a:t>
            </a:r>
          </a:p>
          <a:p>
            <a:r>
              <a:rPr lang="en-US" dirty="0"/>
              <a:t>Highlight status of components</a:t>
            </a:r>
          </a:p>
          <a:p>
            <a:pPr lvl="1"/>
            <a:r>
              <a:rPr lang="en-US" dirty="0"/>
              <a:t>for example in a </a:t>
            </a:r>
            <a:br>
              <a:rPr lang="en-US" dirty="0"/>
            </a:br>
            <a:r>
              <a:rPr lang="en-US" dirty="0"/>
              <a:t>Technology Radar</a:t>
            </a:r>
          </a:p>
          <a:p>
            <a:pPr lvl="1"/>
            <a:endParaRPr lang="en-US" dirty="0"/>
          </a:p>
          <a:p>
            <a:pPr lvl="1"/>
            <a:endParaRPr lang="en-US" dirty="0"/>
          </a:p>
          <a:p>
            <a:r>
              <a:rPr lang="en-US" dirty="0"/>
              <a:t>Score products/applications for their TLCM status</a:t>
            </a:r>
          </a:p>
          <a:p>
            <a:pPr lvl="1"/>
            <a:r>
              <a:rPr lang="en-US" dirty="0"/>
              <a:t>and define corrective actions</a:t>
            </a:r>
          </a:p>
        </p:txBody>
      </p:sp>
      <p:sp>
        <p:nvSpPr>
          <p:cNvPr id="4" name="Footer Placeholder 3">
            <a:extLst>
              <a:ext uri="{FF2B5EF4-FFF2-40B4-BE49-F238E27FC236}">
                <a16:creationId xmlns:a16="http://schemas.microsoft.com/office/drawing/2014/main" id="{3C9A1583-51D1-4CFC-A11E-4DD5AB3C84A6}"/>
              </a:ext>
            </a:extLst>
          </p:cNvPr>
          <p:cNvSpPr>
            <a:spLocks noGrp="1"/>
          </p:cNvSpPr>
          <p:nvPr>
            <p:ph type="ftr" sz="quarter" idx="11"/>
          </p:nvPr>
        </p:nvSpPr>
        <p:spPr/>
        <p:txBody>
          <a:bodyPr/>
          <a:lstStyle/>
          <a:p>
            <a:r>
              <a:rPr lang="en-US"/>
              <a:t>Who Wants to Become an IT Architect? - EMEA Groundbreakers Virtual Tour 2021</a:t>
            </a:r>
            <a:endParaRPr lang="nl-NL"/>
          </a:p>
        </p:txBody>
      </p:sp>
      <p:sp>
        <p:nvSpPr>
          <p:cNvPr id="21" name="Rechthoek 6">
            <a:extLst>
              <a:ext uri="{FF2B5EF4-FFF2-40B4-BE49-F238E27FC236}">
                <a16:creationId xmlns:a16="http://schemas.microsoft.com/office/drawing/2014/main" id="{51649207-3E1F-4693-AD72-7E1AE7F1CD99}"/>
              </a:ext>
            </a:extLst>
          </p:cNvPr>
          <p:cNvSpPr/>
          <p:nvPr/>
        </p:nvSpPr>
        <p:spPr>
          <a:xfrm>
            <a:off x="3929129" y="1586179"/>
            <a:ext cx="353262" cy="133165"/>
          </a:xfrm>
          <a:prstGeom prst="rect">
            <a:avLst/>
          </a:prstGeom>
          <a:solidFill>
            <a:srgbClr val="92D05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2" name="Tekstvak 7">
            <a:extLst>
              <a:ext uri="{FF2B5EF4-FFF2-40B4-BE49-F238E27FC236}">
                <a16:creationId xmlns:a16="http://schemas.microsoft.com/office/drawing/2014/main" id="{E6A6D294-F9D5-4D0A-856F-91845443B0A0}"/>
              </a:ext>
            </a:extLst>
          </p:cNvPr>
          <p:cNvSpPr txBox="1"/>
          <p:nvPr/>
        </p:nvSpPr>
        <p:spPr>
          <a:xfrm>
            <a:off x="4282391" y="1486146"/>
            <a:ext cx="1439497"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a:solidFill>
                  <a:srgbClr val="2C2C2D"/>
                </a:solidFill>
                <a:latin typeface="Tahoma"/>
              </a:rPr>
              <a:t>Good, </a:t>
            </a:r>
            <a:r>
              <a:rPr lang="nl-NL" sz="1400" dirty="0" err="1">
                <a:solidFill>
                  <a:srgbClr val="2C2C2D"/>
                </a:solidFill>
                <a:latin typeface="Tahoma"/>
              </a:rPr>
              <a:t>Preferred</a:t>
            </a:r>
            <a:endParaRPr lang="nl-NL" sz="1400" dirty="0">
              <a:solidFill>
                <a:srgbClr val="2C2C2D"/>
              </a:solidFill>
              <a:latin typeface="Tahoma"/>
            </a:endParaRPr>
          </a:p>
        </p:txBody>
      </p:sp>
      <p:sp>
        <p:nvSpPr>
          <p:cNvPr id="23" name="Rechthoek 8">
            <a:extLst>
              <a:ext uri="{FF2B5EF4-FFF2-40B4-BE49-F238E27FC236}">
                <a16:creationId xmlns:a16="http://schemas.microsoft.com/office/drawing/2014/main" id="{E8554004-70A0-45A2-9D95-AE7BECE74FCE}"/>
              </a:ext>
            </a:extLst>
          </p:cNvPr>
          <p:cNvSpPr/>
          <p:nvPr/>
        </p:nvSpPr>
        <p:spPr>
          <a:xfrm>
            <a:off x="3929129" y="1752794"/>
            <a:ext cx="353262" cy="133165"/>
          </a:xfrm>
          <a:prstGeom prst="rect">
            <a:avLst/>
          </a:prstGeom>
          <a:solidFill>
            <a:schemeClr val="accent3">
              <a:lumMod val="60000"/>
              <a:lumOff val="40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4" name="Tekstvak 9">
            <a:extLst>
              <a:ext uri="{FF2B5EF4-FFF2-40B4-BE49-F238E27FC236}">
                <a16:creationId xmlns:a16="http://schemas.microsoft.com/office/drawing/2014/main" id="{01706E7C-4208-4A8F-9934-A24C84434AC0}"/>
              </a:ext>
            </a:extLst>
          </p:cNvPr>
          <p:cNvSpPr txBox="1"/>
          <p:nvPr/>
        </p:nvSpPr>
        <p:spPr>
          <a:xfrm>
            <a:off x="4282391" y="1652761"/>
            <a:ext cx="2837315"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a:solidFill>
                  <a:srgbClr val="2C2C2D"/>
                </a:solidFill>
                <a:latin typeface="Tahoma"/>
              </a:rPr>
              <a:t>‘Second best’, </a:t>
            </a:r>
            <a:r>
              <a:rPr lang="nl-NL" sz="1400" dirty="0" err="1">
                <a:solidFill>
                  <a:srgbClr val="2C2C2D"/>
                </a:solidFill>
                <a:latin typeface="Tahoma"/>
              </a:rPr>
              <a:t>Acceptable</a:t>
            </a:r>
            <a:r>
              <a:rPr lang="nl-NL" sz="1400" dirty="0">
                <a:solidFill>
                  <a:srgbClr val="2C2C2D"/>
                </a:solidFill>
                <a:latin typeface="Tahoma"/>
              </a:rPr>
              <a:t> for </a:t>
            </a:r>
            <a:r>
              <a:rPr lang="nl-NL" sz="1400" dirty="0" err="1">
                <a:solidFill>
                  <a:srgbClr val="2C2C2D"/>
                </a:solidFill>
                <a:latin typeface="Tahoma"/>
              </a:rPr>
              <a:t>now</a:t>
            </a:r>
            <a:endParaRPr lang="nl-NL" sz="1400" dirty="0">
              <a:solidFill>
                <a:srgbClr val="2C2C2D"/>
              </a:solidFill>
              <a:latin typeface="Tahoma"/>
            </a:endParaRPr>
          </a:p>
        </p:txBody>
      </p:sp>
      <p:sp>
        <p:nvSpPr>
          <p:cNvPr id="25" name="Rechthoek 10">
            <a:extLst>
              <a:ext uri="{FF2B5EF4-FFF2-40B4-BE49-F238E27FC236}">
                <a16:creationId xmlns:a16="http://schemas.microsoft.com/office/drawing/2014/main" id="{090BE1F9-1900-4405-AED2-6330890C8E45}"/>
              </a:ext>
            </a:extLst>
          </p:cNvPr>
          <p:cNvSpPr/>
          <p:nvPr/>
        </p:nvSpPr>
        <p:spPr>
          <a:xfrm>
            <a:off x="3929129" y="1928903"/>
            <a:ext cx="353262" cy="133165"/>
          </a:xfrm>
          <a:prstGeom prst="rect">
            <a:avLst/>
          </a:prstGeom>
          <a:solidFill>
            <a:srgbClr val="FFC00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6" name="Tekstvak 11">
            <a:extLst>
              <a:ext uri="{FF2B5EF4-FFF2-40B4-BE49-F238E27FC236}">
                <a16:creationId xmlns:a16="http://schemas.microsoft.com/office/drawing/2014/main" id="{5C6A5ADB-2491-4406-999D-0044188FCCE1}"/>
              </a:ext>
            </a:extLst>
          </p:cNvPr>
          <p:cNvSpPr txBox="1"/>
          <p:nvPr/>
        </p:nvSpPr>
        <p:spPr>
          <a:xfrm>
            <a:off x="4282391" y="1828870"/>
            <a:ext cx="4204036"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err="1">
                <a:solidFill>
                  <a:srgbClr val="2C2C2D"/>
                </a:solidFill>
                <a:latin typeface="Tahoma"/>
              </a:rPr>
              <a:t>Deprecated</a:t>
            </a:r>
            <a:r>
              <a:rPr lang="nl-NL" sz="1400" dirty="0">
                <a:solidFill>
                  <a:srgbClr val="2C2C2D"/>
                </a:solidFill>
                <a:latin typeface="Tahoma"/>
              </a:rPr>
              <a:t>, do </a:t>
            </a:r>
            <a:r>
              <a:rPr lang="nl-NL" sz="1400" dirty="0" err="1">
                <a:solidFill>
                  <a:srgbClr val="2C2C2D"/>
                </a:solidFill>
                <a:latin typeface="Tahoma"/>
              </a:rPr>
              <a:t>not</a:t>
            </a:r>
            <a:r>
              <a:rPr lang="nl-NL" sz="1400" dirty="0">
                <a:solidFill>
                  <a:srgbClr val="2C2C2D"/>
                </a:solidFill>
                <a:latin typeface="Tahoma"/>
              </a:rPr>
              <a:t> </a:t>
            </a:r>
            <a:r>
              <a:rPr lang="nl-NL" sz="1400" dirty="0" err="1">
                <a:solidFill>
                  <a:srgbClr val="2C2C2D"/>
                </a:solidFill>
                <a:latin typeface="Tahoma"/>
              </a:rPr>
              <a:t>use</a:t>
            </a:r>
            <a:r>
              <a:rPr lang="nl-NL" sz="1400" dirty="0">
                <a:solidFill>
                  <a:srgbClr val="2C2C2D"/>
                </a:solidFill>
                <a:latin typeface="Tahoma"/>
              </a:rPr>
              <a:t> for new, </a:t>
            </a:r>
            <a:r>
              <a:rPr lang="nl-NL" sz="1400" dirty="0" err="1">
                <a:solidFill>
                  <a:srgbClr val="2C2C2D"/>
                </a:solidFill>
                <a:latin typeface="Tahoma"/>
              </a:rPr>
              <a:t>replace</a:t>
            </a:r>
            <a:r>
              <a:rPr lang="nl-NL" sz="1400" dirty="0">
                <a:solidFill>
                  <a:srgbClr val="2C2C2D"/>
                </a:solidFill>
                <a:latin typeface="Tahoma"/>
              </a:rPr>
              <a:t> </a:t>
            </a:r>
            <a:r>
              <a:rPr lang="nl-NL" sz="1400" dirty="0" err="1">
                <a:solidFill>
                  <a:srgbClr val="2C2C2D"/>
                </a:solidFill>
                <a:latin typeface="Tahoma"/>
              </a:rPr>
              <a:t>if</a:t>
            </a:r>
            <a:r>
              <a:rPr lang="nl-NL" sz="1400" dirty="0">
                <a:solidFill>
                  <a:srgbClr val="2C2C2D"/>
                </a:solidFill>
                <a:latin typeface="Tahoma"/>
              </a:rPr>
              <a:t> </a:t>
            </a:r>
            <a:r>
              <a:rPr lang="nl-NL" sz="1400" dirty="0" err="1">
                <a:solidFill>
                  <a:srgbClr val="2C2C2D"/>
                </a:solidFill>
                <a:latin typeface="Tahoma"/>
              </a:rPr>
              <a:t>you</a:t>
            </a:r>
            <a:r>
              <a:rPr lang="nl-NL" sz="1400" dirty="0">
                <a:solidFill>
                  <a:srgbClr val="2C2C2D"/>
                </a:solidFill>
                <a:latin typeface="Tahoma"/>
              </a:rPr>
              <a:t> </a:t>
            </a:r>
            <a:r>
              <a:rPr lang="nl-NL" sz="1400" dirty="0" err="1">
                <a:solidFill>
                  <a:srgbClr val="2C2C2D"/>
                </a:solidFill>
                <a:latin typeface="Tahoma"/>
              </a:rPr>
              <a:t>can</a:t>
            </a:r>
            <a:endParaRPr lang="nl-NL" sz="1400" dirty="0">
              <a:solidFill>
                <a:srgbClr val="2C2C2D"/>
              </a:solidFill>
              <a:latin typeface="Tahoma"/>
            </a:endParaRPr>
          </a:p>
        </p:txBody>
      </p:sp>
      <p:sp>
        <p:nvSpPr>
          <p:cNvPr id="27" name="Rechthoek 12">
            <a:extLst>
              <a:ext uri="{FF2B5EF4-FFF2-40B4-BE49-F238E27FC236}">
                <a16:creationId xmlns:a16="http://schemas.microsoft.com/office/drawing/2014/main" id="{1BA7F837-55BF-48C9-9DD8-1B90D04726AA}"/>
              </a:ext>
            </a:extLst>
          </p:cNvPr>
          <p:cNvSpPr/>
          <p:nvPr/>
        </p:nvSpPr>
        <p:spPr>
          <a:xfrm>
            <a:off x="3929129" y="2339475"/>
            <a:ext cx="353262" cy="133165"/>
          </a:xfrm>
          <a:prstGeom prst="rect">
            <a:avLst/>
          </a:prstGeom>
          <a:solidFill>
            <a:srgbClr val="7030A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28" name="Tekstvak 13">
            <a:extLst>
              <a:ext uri="{FF2B5EF4-FFF2-40B4-BE49-F238E27FC236}">
                <a16:creationId xmlns:a16="http://schemas.microsoft.com/office/drawing/2014/main" id="{B8F31434-AB7D-457C-A7C9-191ADB0F82B3}"/>
              </a:ext>
            </a:extLst>
          </p:cNvPr>
          <p:cNvSpPr txBox="1"/>
          <p:nvPr/>
        </p:nvSpPr>
        <p:spPr>
          <a:xfrm>
            <a:off x="4282391" y="2239442"/>
            <a:ext cx="3637278"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a:solidFill>
                  <a:srgbClr val="2C2C2D"/>
                </a:solidFill>
                <a:latin typeface="Tahoma"/>
              </a:rPr>
              <a:t>Under </a:t>
            </a:r>
            <a:r>
              <a:rPr lang="nl-NL" sz="1400" dirty="0" err="1">
                <a:solidFill>
                  <a:srgbClr val="2C2C2D"/>
                </a:solidFill>
                <a:latin typeface="Tahoma"/>
              </a:rPr>
              <a:t>investigation</a:t>
            </a:r>
            <a:r>
              <a:rPr lang="nl-NL" sz="1400" dirty="0">
                <a:solidFill>
                  <a:srgbClr val="2C2C2D"/>
                </a:solidFill>
                <a:latin typeface="Tahoma"/>
              </a:rPr>
              <a:t>; </a:t>
            </a:r>
            <a:r>
              <a:rPr lang="nl-NL" sz="1400" dirty="0" err="1">
                <a:solidFill>
                  <a:srgbClr val="2C2C2D"/>
                </a:solidFill>
                <a:latin typeface="Tahoma"/>
              </a:rPr>
              <a:t>cleared</a:t>
            </a:r>
            <a:r>
              <a:rPr lang="nl-NL" sz="1400" dirty="0">
                <a:solidFill>
                  <a:srgbClr val="2C2C2D"/>
                </a:solidFill>
                <a:latin typeface="Tahoma"/>
              </a:rPr>
              <a:t> for prototyping</a:t>
            </a:r>
          </a:p>
        </p:txBody>
      </p:sp>
      <p:sp>
        <p:nvSpPr>
          <p:cNvPr id="29" name="Rechthoek 10">
            <a:extLst>
              <a:ext uri="{FF2B5EF4-FFF2-40B4-BE49-F238E27FC236}">
                <a16:creationId xmlns:a16="http://schemas.microsoft.com/office/drawing/2014/main" id="{1E2359C6-51DE-4C23-9260-DDADF467D1D3}"/>
              </a:ext>
            </a:extLst>
          </p:cNvPr>
          <p:cNvSpPr/>
          <p:nvPr/>
        </p:nvSpPr>
        <p:spPr>
          <a:xfrm>
            <a:off x="3925225" y="2112563"/>
            <a:ext cx="353262" cy="133165"/>
          </a:xfrm>
          <a:prstGeom prst="rect">
            <a:avLst/>
          </a:prstGeom>
          <a:solidFill>
            <a:srgbClr val="E63232"/>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30" name="Tekstvak 11">
            <a:extLst>
              <a:ext uri="{FF2B5EF4-FFF2-40B4-BE49-F238E27FC236}">
                <a16:creationId xmlns:a16="http://schemas.microsoft.com/office/drawing/2014/main" id="{B0A3A01B-743F-4D18-8C29-266FF9D29172}"/>
              </a:ext>
            </a:extLst>
          </p:cNvPr>
          <p:cNvSpPr txBox="1"/>
          <p:nvPr/>
        </p:nvSpPr>
        <p:spPr>
          <a:xfrm>
            <a:off x="4278487" y="2012530"/>
            <a:ext cx="2181687" cy="307777"/>
          </a:xfrm>
          <a:prstGeom prst="rect">
            <a:avLst/>
          </a:prstGeom>
          <a:noFill/>
        </p:spPr>
        <p:txBody>
          <a:bodyPr wrap="none" rtlCol="0">
            <a:spAutoFit/>
          </a:bodyPr>
          <a:lstStyle/>
          <a:p>
            <a:pPr defTabSz="914400" eaLnBrk="0" fontAlgn="base" hangingPunct="0">
              <a:spcBef>
                <a:spcPct val="0"/>
              </a:spcBef>
              <a:spcAft>
                <a:spcPct val="0"/>
              </a:spcAft>
              <a:buClr>
                <a:srgbClr val="DE6A10"/>
              </a:buClr>
            </a:pPr>
            <a:r>
              <a:rPr lang="nl-NL" sz="1400" dirty="0" err="1">
                <a:solidFill>
                  <a:srgbClr val="2C2C2D"/>
                </a:solidFill>
                <a:latin typeface="Tahoma"/>
              </a:rPr>
              <a:t>Disallowed</a:t>
            </a:r>
            <a:r>
              <a:rPr lang="nl-NL" sz="1400" dirty="0">
                <a:solidFill>
                  <a:srgbClr val="2C2C2D"/>
                </a:solidFill>
                <a:latin typeface="Tahoma"/>
              </a:rPr>
              <a:t>, </a:t>
            </a:r>
            <a:r>
              <a:rPr lang="nl-NL" sz="1400" dirty="0" err="1">
                <a:solidFill>
                  <a:srgbClr val="2C2C2D"/>
                </a:solidFill>
                <a:latin typeface="Tahoma"/>
              </a:rPr>
              <a:t>replace</a:t>
            </a:r>
            <a:r>
              <a:rPr lang="nl-NL" sz="1400" dirty="0">
                <a:solidFill>
                  <a:srgbClr val="2C2C2D"/>
                </a:solidFill>
                <a:latin typeface="Tahoma"/>
              </a:rPr>
              <a:t> ASAP</a:t>
            </a:r>
          </a:p>
        </p:txBody>
      </p:sp>
    </p:spTree>
    <p:extLst>
      <p:ext uri="{BB962C8B-B14F-4D97-AF65-F5344CB8AC3E}">
        <p14:creationId xmlns:p14="http://schemas.microsoft.com/office/powerpoint/2010/main" val="396039261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2ED07-B109-4467-AF3F-3C171943A7D1}"/>
              </a:ext>
            </a:extLst>
          </p:cNvPr>
          <p:cNvSpPr>
            <a:spLocks noGrp="1"/>
          </p:cNvSpPr>
          <p:nvPr>
            <p:ph type="title"/>
          </p:nvPr>
        </p:nvSpPr>
        <p:spPr>
          <a:xfrm>
            <a:off x="51862" y="-99833"/>
            <a:ext cx="6624000" cy="504000"/>
          </a:xfrm>
        </p:spPr>
        <p:txBody>
          <a:bodyPr/>
          <a:lstStyle/>
          <a:p>
            <a:r>
              <a:rPr lang="en-US" dirty="0"/>
              <a:t>Product ( Team | Project) Technology Fingerprint - template</a:t>
            </a:r>
          </a:p>
        </p:txBody>
      </p:sp>
      <p:sp>
        <p:nvSpPr>
          <p:cNvPr id="4" name="Footer Placeholder 3">
            <a:extLst>
              <a:ext uri="{FF2B5EF4-FFF2-40B4-BE49-F238E27FC236}">
                <a16:creationId xmlns:a16="http://schemas.microsoft.com/office/drawing/2014/main" id="{40CCB912-3DAA-4E18-8506-112B8BC9920D}"/>
              </a:ext>
            </a:extLst>
          </p:cNvPr>
          <p:cNvSpPr>
            <a:spLocks noGrp="1"/>
          </p:cNvSpPr>
          <p:nvPr>
            <p:ph type="ftr" sz="quarter" idx="11"/>
          </p:nvPr>
        </p:nvSpPr>
        <p:spPr/>
        <p:txBody>
          <a:bodyPr/>
          <a:lstStyle/>
          <a:p>
            <a:r>
              <a:rPr lang="en-US"/>
              <a:t>Who Wants to Become an IT Architect? - EMEA Groundbreakers Virtual Tour 2021</a:t>
            </a:r>
            <a:endParaRPr lang="nl-NL"/>
          </a:p>
        </p:txBody>
      </p:sp>
      <p:sp>
        <p:nvSpPr>
          <p:cNvPr id="5" name="Rectangle 4">
            <a:extLst>
              <a:ext uri="{FF2B5EF4-FFF2-40B4-BE49-F238E27FC236}">
                <a16:creationId xmlns:a16="http://schemas.microsoft.com/office/drawing/2014/main" id="{3742D444-2B82-41E6-8DB5-0B0817BB95CC}"/>
              </a:ext>
            </a:extLst>
          </p:cNvPr>
          <p:cNvSpPr/>
          <p:nvPr/>
        </p:nvSpPr>
        <p:spPr>
          <a:xfrm>
            <a:off x="1668499" y="1482108"/>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Front End</a:t>
            </a:r>
          </a:p>
        </p:txBody>
      </p:sp>
      <p:sp>
        <p:nvSpPr>
          <p:cNvPr id="6" name="Rectangle 5">
            <a:extLst>
              <a:ext uri="{FF2B5EF4-FFF2-40B4-BE49-F238E27FC236}">
                <a16:creationId xmlns:a16="http://schemas.microsoft.com/office/drawing/2014/main" id="{7ABFD2A9-85C1-43BF-8CE3-1CF9CD0A1871}"/>
              </a:ext>
            </a:extLst>
          </p:cNvPr>
          <p:cNvSpPr/>
          <p:nvPr/>
        </p:nvSpPr>
        <p:spPr>
          <a:xfrm>
            <a:off x="1668499" y="3864752"/>
            <a:ext cx="4861932" cy="825190"/>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Infrastructure</a:t>
            </a:r>
          </a:p>
        </p:txBody>
      </p:sp>
      <p:sp>
        <p:nvSpPr>
          <p:cNvPr id="7" name="Rectangle 6">
            <a:extLst>
              <a:ext uri="{FF2B5EF4-FFF2-40B4-BE49-F238E27FC236}">
                <a16:creationId xmlns:a16="http://schemas.microsoft.com/office/drawing/2014/main" id="{4EA19F4A-3835-4CF4-BC9D-24805712F379}"/>
              </a:ext>
            </a:extLst>
          </p:cNvPr>
          <p:cNvSpPr/>
          <p:nvPr/>
        </p:nvSpPr>
        <p:spPr>
          <a:xfrm>
            <a:off x="1668499" y="2186830"/>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2">
                    <a:lumMod val="75000"/>
                  </a:schemeClr>
                </a:solidFill>
              </a:rPr>
              <a:t>Back End Business Logic</a:t>
            </a:r>
          </a:p>
        </p:txBody>
      </p:sp>
      <p:sp>
        <p:nvSpPr>
          <p:cNvPr id="8" name="Rectangle 7">
            <a:extLst>
              <a:ext uri="{FF2B5EF4-FFF2-40B4-BE49-F238E27FC236}">
                <a16:creationId xmlns:a16="http://schemas.microsoft.com/office/drawing/2014/main" id="{32B0F9EE-5A18-4681-9C06-AEB13E0922A8}"/>
              </a:ext>
            </a:extLst>
          </p:cNvPr>
          <p:cNvSpPr/>
          <p:nvPr/>
        </p:nvSpPr>
        <p:spPr>
          <a:xfrm>
            <a:off x="1668499" y="2891552"/>
            <a:ext cx="4861932" cy="877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Platform</a:t>
            </a:r>
          </a:p>
          <a:p>
            <a:pPr algn="ctr"/>
            <a:endParaRPr lang="en-US" dirty="0"/>
          </a:p>
          <a:p>
            <a:pPr algn="ctr"/>
            <a:endParaRPr lang="en-US" dirty="0"/>
          </a:p>
          <a:p>
            <a:pPr algn="ctr"/>
            <a:endParaRPr lang="en-US" dirty="0"/>
          </a:p>
        </p:txBody>
      </p:sp>
      <p:sp>
        <p:nvSpPr>
          <p:cNvPr id="9" name="Speech Bubble: Rectangle 8">
            <a:extLst>
              <a:ext uri="{FF2B5EF4-FFF2-40B4-BE49-F238E27FC236}">
                <a16:creationId xmlns:a16="http://schemas.microsoft.com/office/drawing/2014/main" id="{4927FC17-69AD-4D07-B0EF-2528EA3483F8}"/>
              </a:ext>
            </a:extLst>
          </p:cNvPr>
          <p:cNvSpPr/>
          <p:nvPr/>
        </p:nvSpPr>
        <p:spPr>
          <a:xfrm>
            <a:off x="54352" y="3935946"/>
            <a:ext cx="1680117" cy="674693"/>
          </a:xfrm>
          <a:prstGeom prst="wedgeRectCallout">
            <a:avLst>
              <a:gd name="adj1" fmla="val 62550"/>
              <a:gd name="adj2" fmla="val -15732"/>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Compute (VM, Bare Metal), Network, VPN, Storage, Firewall, Load Balancer (level 4), Appliances, Engineered Systems, on prem hardware</a:t>
            </a:r>
          </a:p>
        </p:txBody>
      </p:sp>
      <p:sp>
        <p:nvSpPr>
          <p:cNvPr id="11" name="Rectangle 10">
            <a:extLst>
              <a:ext uri="{FF2B5EF4-FFF2-40B4-BE49-F238E27FC236}">
                <a16:creationId xmlns:a16="http://schemas.microsoft.com/office/drawing/2014/main" id="{C877546B-1BFD-45CD-8A0C-96D67D50368D}"/>
              </a:ext>
            </a:extLst>
          </p:cNvPr>
          <p:cNvSpPr/>
          <p:nvPr/>
        </p:nvSpPr>
        <p:spPr>
          <a:xfrm>
            <a:off x="2896415" y="3395229"/>
            <a:ext cx="1315843"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Data Persistence</a:t>
            </a:r>
          </a:p>
        </p:txBody>
      </p:sp>
      <p:sp>
        <p:nvSpPr>
          <p:cNvPr id="12" name="Speech Bubble: Rectangle 11">
            <a:extLst>
              <a:ext uri="{FF2B5EF4-FFF2-40B4-BE49-F238E27FC236}">
                <a16:creationId xmlns:a16="http://schemas.microsoft.com/office/drawing/2014/main" id="{202BFCE0-66D2-4E92-8C5C-3A64F1A72B94}"/>
              </a:ext>
            </a:extLst>
          </p:cNvPr>
          <p:cNvSpPr/>
          <p:nvPr/>
        </p:nvSpPr>
        <p:spPr>
          <a:xfrm>
            <a:off x="2821824" y="3747696"/>
            <a:ext cx="1129990" cy="483220"/>
          </a:xfrm>
          <a:prstGeom prst="wedgeRectCallout">
            <a:avLst>
              <a:gd name="adj1" fmla="val -12137"/>
              <a:gd name="adj2" fmla="val -7128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Database, Event Bus, Cache, Data Lake, Streams, Blockchain</a:t>
            </a:r>
          </a:p>
        </p:txBody>
      </p:sp>
      <p:sp>
        <p:nvSpPr>
          <p:cNvPr id="13" name="Speech Bubble: Rectangle 12">
            <a:extLst>
              <a:ext uri="{FF2B5EF4-FFF2-40B4-BE49-F238E27FC236}">
                <a16:creationId xmlns:a16="http://schemas.microsoft.com/office/drawing/2014/main" id="{07D1DC52-FE72-4B11-9F8F-EDB5A62C4803}"/>
              </a:ext>
            </a:extLst>
          </p:cNvPr>
          <p:cNvSpPr/>
          <p:nvPr/>
        </p:nvSpPr>
        <p:spPr>
          <a:xfrm>
            <a:off x="54352" y="979651"/>
            <a:ext cx="1680117" cy="483220"/>
          </a:xfrm>
          <a:prstGeom prst="wedgeRectCallout">
            <a:avLst>
              <a:gd name="adj1" fmla="val 50333"/>
              <a:gd name="adj2" fmla="val 77947"/>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UI &amp; API technologie (web app, mobile app, chatbot, REST &amp; Graph QL API, </a:t>
            </a:r>
            <a:r>
              <a:rPr lang="en-US" sz="800" dirty="0" err="1">
                <a:solidFill>
                  <a:schemeClr val="tx1"/>
                </a:solidFill>
              </a:rPr>
              <a:t>WebService</a:t>
            </a:r>
            <a:r>
              <a:rPr lang="en-US" sz="800" dirty="0">
                <a:solidFill>
                  <a:schemeClr val="tx1"/>
                </a:solidFill>
              </a:rPr>
              <a:t>), IoT &amp; Edge Device</a:t>
            </a:r>
          </a:p>
        </p:txBody>
      </p:sp>
      <p:sp>
        <p:nvSpPr>
          <p:cNvPr id="14" name="Rectangle 13">
            <a:extLst>
              <a:ext uri="{FF2B5EF4-FFF2-40B4-BE49-F238E27FC236}">
                <a16:creationId xmlns:a16="http://schemas.microsoft.com/office/drawing/2014/main" id="{EBBF4BE9-C874-49D9-A5C3-8D7F41B2BD2E}"/>
              </a:ext>
            </a:extLst>
          </p:cNvPr>
          <p:cNvSpPr/>
          <p:nvPr/>
        </p:nvSpPr>
        <p:spPr>
          <a:xfrm>
            <a:off x="1869221" y="16627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200" dirty="0"/>
              <a:t>User Interface</a:t>
            </a:r>
          </a:p>
        </p:txBody>
      </p:sp>
      <p:sp>
        <p:nvSpPr>
          <p:cNvPr id="15" name="Rectangle 14">
            <a:extLst>
              <a:ext uri="{FF2B5EF4-FFF2-40B4-BE49-F238E27FC236}">
                <a16:creationId xmlns:a16="http://schemas.microsoft.com/office/drawing/2014/main" id="{A1E24DAA-3BE2-41D5-AA40-2C952E35F593}"/>
              </a:ext>
            </a:extLst>
          </p:cNvPr>
          <p:cNvSpPr/>
          <p:nvPr/>
        </p:nvSpPr>
        <p:spPr>
          <a:xfrm>
            <a:off x="4687231" y="16524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Programmatic Interface</a:t>
            </a:r>
          </a:p>
        </p:txBody>
      </p:sp>
      <p:sp>
        <p:nvSpPr>
          <p:cNvPr id="16" name="Rectangle 15">
            <a:extLst>
              <a:ext uri="{FF2B5EF4-FFF2-40B4-BE49-F238E27FC236}">
                <a16:creationId xmlns:a16="http://schemas.microsoft.com/office/drawing/2014/main" id="{34C94A23-E38B-45FA-B32F-D1C2D2B7774A}"/>
              </a:ext>
            </a:extLst>
          </p:cNvPr>
          <p:cNvSpPr/>
          <p:nvPr/>
        </p:nvSpPr>
        <p:spPr>
          <a:xfrm>
            <a:off x="4325740" y="3395229"/>
            <a:ext cx="784772"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Security</a:t>
            </a:r>
          </a:p>
        </p:txBody>
      </p:sp>
      <p:sp>
        <p:nvSpPr>
          <p:cNvPr id="17" name="Speech Bubble: Rectangle 16">
            <a:extLst>
              <a:ext uri="{FF2B5EF4-FFF2-40B4-BE49-F238E27FC236}">
                <a16:creationId xmlns:a16="http://schemas.microsoft.com/office/drawing/2014/main" id="{92CE2B9F-0B77-42E8-9998-3092D0FF3B7E}"/>
              </a:ext>
            </a:extLst>
          </p:cNvPr>
          <p:cNvSpPr/>
          <p:nvPr/>
        </p:nvSpPr>
        <p:spPr>
          <a:xfrm>
            <a:off x="3988985" y="3747696"/>
            <a:ext cx="1235006" cy="591424"/>
          </a:xfrm>
          <a:prstGeom prst="wedgeRectCallout">
            <a:avLst>
              <a:gd name="adj1" fmla="val 18551"/>
              <a:gd name="adj2" fmla="val -67996"/>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Identity &amp; Access Management, Authorization, Key Vault, Audit, SIEM, </a:t>
            </a:r>
          </a:p>
        </p:txBody>
      </p:sp>
      <p:sp>
        <p:nvSpPr>
          <p:cNvPr id="18" name="Rectangle 17">
            <a:extLst>
              <a:ext uri="{FF2B5EF4-FFF2-40B4-BE49-F238E27FC236}">
                <a16:creationId xmlns:a16="http://schemas.microsoft.com/office/drawing/2014/main" id="{E3C51ED6-582E-4C95-9188-84800C715B40}"/>
              </a:ext>
            </a:extLst>
          </p:cNvPr>
          <p:cNvSpPr/>
          <p:nvPr/>
        </p:nvSpPr>
        <p:spPr>
          <a:xfrm>
            <a:off x="5181136" y="3395229"/>
            <a:ext cx="1315843"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00" dirty="0"/>
              <a:t>Generic Operational Facilities</a:t>
            </a:r>
          </a:p>
        </p:txBody>
      </p:sp>
      <p:sp>
        <p:nvSpPr>
          <p:cNvPr id="19" name="Speech Bubble: Rectangle 18">
            <a:extLst>
              <a:ext uri="{FF2B5EF4-FFF2-40B4-BE49-F238E27FC236}">
                <a16:creationId xmlns:a16="http://schemas.microsoft.com/office/drawing/2014/main" id="{B9587C6D-1DC1-4F7E-8B68-32ADAEBAD84A}"/>
              </a:ext>
            </a:extLst>
          </p:cNvPr>
          <p:cNvSpPr/>
          <p:nvPr/>
        </p:nvSpPr>
        <p:spPr>
          <a:xfrm>
            <a:off x="5386173" y="3907876"/>
            <a:ext cx="1820428" cy="674693"/>
          </a:xfrm>
          <a:prstGeom prst="wedgeRectCallout">
            <a:avLst>
              <a:gd name="adj1" fmla="val -4877"/>
              <a:gd name="adj2" fmla="val -93678"/>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Monitoring, Log Mgt &amp; Analysis, Cloud Cost Control, Health checks, Alerts &amp; Notifications, Job Scheduling &amp; Mgt, Resource Management, Configuration</a:t>
            </a:r>
          </a:p>
        </p:txBody>
      </p:sp>
      <p:sp>
        <p:nvSpPr>
          <p:cNvPr id="20" name="Rectangle 19">
            <a:extLst>
              <a:ext uri="{FF2B5EF4-FFF2-40B4-BE49-F238E27FC236}">
                <a16:creationId xmlns:a16="http://schemas.microsoft.com/office/drawing/2014/main" id="{A52D8845-509C-4D13-86E0-842146094597}"/>
              </a:ext>
            </a:extLst>
          </p:cNvPr>
          <p:cNvSpPr/>
          <p:nvPr/>
        </p:nvSpPr>
        <p:spPr>
          <a:xfrm>
            <a:off x="1809748" y="3395229"/>
            <a:ext cx="944138"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100" dirty="0"/>
              <a:t>Application Runtime</a:t>
            </a:r>
          </a:p>
        </p:txBody>
      </p:sp>
      <p:sp>
        <p:nvSpPr>
          <p:cNvPr id="10" name="Speech Bubble: Rectangle 9">
            <a:extLst>
              <a:ext uri="{FF2B5EF4-FFF2-40B4-BE49-F238E27FC236}">
                <a16:creationId xmlns:a16="http://schemas.microsoft.com/office/drawing/2014/main" id="{E13C1FE3-3362-43BE-B849-882856EB7D39}"/>
              </a:ext>
            </a:extLst>
          </p:cNvPr>
          <p:cNvSpPr/>
          <p:nvPr/>
        </p:nvSpPr>
        <p:spPr>
          <a:xfrm>
            <a:off x="320827" y="3137608"/>
            <a:ext cx="1376254" cy="674693"/>
          </a:xfrm>
          <a:prstGeom prst="wedgeRectCallout">
            <a:avLst>
              <a:gd name="adj1" fmla="val 65502"/>
              <a:gd name="adj2" fmla="val 1181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Container Platform, Serverless Functions, Operating System, Language Runtime, Web &amp; Application Server</a:t>
            </a:r>
          </a:p>
        </p:txBody>
      </p:sp>
      <p:sp>
        <p:nvSpPr>
          <p:cNvPr id="22" name="Rectangle 21">
            <a:extLst>
              <a:ext uri="{FF2B5EF4-FFF2-40B4-BE49-F238E27FC236}">
                <a16:creationId xmlns:a16="http://schemas.microsoft.com/office/drawing/2014/main" id="{C3237CFE-1DC1-4407-BB6B-D85E28AF2C6C}"/>
              </a:ext>
            </a:extLst>
          </p:cNvPr>
          <p:cNvSpPr/>
          <p:nvPr/>
        </p:nvSpPr>
        <p:spPr>
          <a:xfrm>
            <a:off x="1905457" y="3013980"/>
            <a:ext cx="1786054"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900" dirty="0"/>
              <a:t>Managed PaaS or stand- alone products (OSS or COTS)</a:t>
            </a:r>
          </a:p>
        </p:txBody>
      </p:sp>
      <p:sp>
        <p:nvSpPr>
          <p:cNvPr id="21" name="Speech Bubble: Rectangle 20">
            <a:extLst>
              <a:ext uri="{FF2B5EF4-FFF2-40B4-BE49-F238E27FC236}">
                <a16:creationId xmlns:a16="http://schemas.microsoft.com/office/drawing/2014/main" id="{BA7F5A62-C447-48E8-B213-E3883AC09273}"/>
              </a:ext>
            </a:extLst>
          </p:cNvPr>
          <p:cNvSpPr/>
          <p:nvPr/>
        </p:nvSpPr>
        <p:spPr>
          <a:xfrm>
            <a:off x="54352" y="1842586"/>
            <a:ext cx="1372375" cy="1167389"/>
          </a:xfrm>
          <a:prstGeom prst="wedgeRectCallout">
            <a:avLst>
              <a:gd name="adj1" fmla="val 88322"/>
              <a:gd name="adj2" fmla="val 59453"/>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API Management, Load Balancer (level 7), ETL/Data Pipeline, Data Connectors, Data Catalog, CDN, Data Analysis &amp; Visualization, Device Management, Digital Twin, Streaming Analytics, AI</a:t>
            </a:r>
          </a:p>
        </p:txBody>
      </p:sp>
      <p:sp>
        <p:nvSpPr>
          <p:cNvPr id="23" name="Rectangle 22">
            <a:extLst>
              <a:ext uri="{FF2B5EF4-FFF2-40B4-BE49-F238E27FC236}">
                <a16:creationId xmlns:a16="http://schemas.microsoft.com/office/drawing/2014/main" id="{BCA9FB28-AFCE-44F3-B84F-6B1B6ECB58F5}"/>
              </a:ext>
            </a:extLst>
          </p:cNvPr>
          <p:cNvSpPr/>
          <p:nvPr/>
        </p:nvSpPr>
        <p:spPr>
          <a:xfrm>
            <a:off x="4212258" y="359362"/>
            <a:ext cx="2284720" cy="591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SaaS of on-prem standard applications</a:t>
            </a:r>
          </a:p>
        </p:txBody>
      </p:sp>
      <p:sp>
        <p:nvSpPr>
          <p:cNvPr id="24" name="Right Brace 23">
            <a:extLst>
              <a:ext uri="{FF2B5EF4-FFF2-40B4-BE49-F238E27FC236}">
                <a16:creationId xmlns:a16="http://schemas.microsoft.com/office/drawing/2014/main" id="{4D602716-A44C-4A38-90F3-8E325C8F19A1}"/>
              </a:ext>
            </a:extLst>
          </p:cNvPr>
          <p:cNvSpPr/>
          <p:nvPr/>
        </p:nvSpPr>
        <p:spPr>
          <a:xfrm>
            <a:off x="6597804" y="1425459"/>
            <a:ext cx="156117" cy="140944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5" name="TextBox 24">
            <a:extLst>
              <a:ext uri="{FF2B5EF4-FFF2-40B4-BE49-F238E27FC236}">
                <a16:creationId xmlns:a16="http://schemas.microsoft.com/office/drawing/2014/main" id="{3A33F692-0C49-4373-9824-7E9E33B2E365}"/>
              </a:ext>
            </a:extLst>
          </p:cNvPr>
          <p:cNvSpPr txBox="1"/>
          <p:nvPr/>
        </p:nvSpPr>
        <p:spPr>
          <a:xfrm rot="5400000">
            <a:off x="6418839" y="2004810"/>
            <a:ext cx="984244" cy="400110"/>
          </a:xfrm>
          <a:prstGeom prst="rect">
            <a:avLst/>
          </a:prstGeom>
          <a:noFill/>
        </p:spPr>
        <p:txBody>
          <a:bodyPr wrap="none" lIns="0" tIns="0" rIns="0" bIns="0" rtlCol="0">
            <a:spAutoFit/>
          </a:bodyPr>
          <a:lstStyle/>
          <a:p>
            <a:r>
              <a:rPr lang="en-US" sz="1300" dirty="0"/>
              <a:t>Application</a:t>
            </a:r>
          </a:p>
          <a:p>
            <a:r>
              <a:rPr lang="en-US" sz="1300" dirty="0" err="1"/>
              <a:t>Develpoment</a:t>
            </a:r>
            <a:endParaRPr lang="en-US" sz="1300" dirty="0"/>
          </a:p>
        </p:txBody>
      </p:sp>
      <p:sp>
        <p:nvSpPr>
          <p:cNvPr id="26" name="TextBox 25">
            <a:extLst>
              <a:ext uri="{FF2B5EF4-FFF2-40B4-BE49-F238E27FC236}">
                <a16:creationId xmlns:a16="http://schemas.microsoft.com/office/drawing/2014/main" id="{67A5D82B-EFBE-4892-9F54-04B8B3D888B7}"/>
              </a:ext>
            </a:extLst>
          </p:cNvPr>
          <p:cNvSpPr txBox="1"/>
          <p:nvPr/>
        </p:nvSpPr>
        <p:spPr>
          <a:xfrm>
            <a:off x="4099465" y="4742393"/>
            <a:ext cx="804900" cy="200055"/>
          </a:xfrm>
          <a:prstGeom prst="rect">
            <a:avLst/>
          </a:prstGeom>
          <a:noFill/>
        </p:spPr>
        <p:txBody>
          <a:bodyPr wrap="none" lIns="0" tIns="0" rIns="0" bIns="0" rtlCol="0">
            <a:spAutoFit/>
          </a:bodyPr>
          <a:lstStyle/>
          <a:p>
            <a:r>
              <a:rPr lang="en-US" sz="1300" b="1" dirty="0">
                <a:solidFill>
                  <a:schemeClr val="tx2">
                    <a:lumMod val="75000"/>
                  </a:schemeClr>
                </a:solidFill>
              </a:rPr>
              <a:t>Run Time </a:t>
            </a:r>
          </a:p>
        </p:txBody>
      </p:sp>
      <p:sp>
        <p:nvSpPr>
          <p:cNvPr id="27" name="TextBox 26">
            <a:extLst>
              <a:ext uri="{FF2B5EF4-FFF2-40B4-BE49-F238E27FC236}">
                <a16:creationId xmlns:a16="http://schemas.microsoft.com/office/drawing/2014/main" id="{2F60261A-4834-4772-AC68-DA041287B693}"/>
              </a:ext>
            </a:extLst>
          </p:cNvPr>
          <p:cNvSpPr txBox="1"/>
          <p:nvPr/>
        </p:nvSpPr>
        <p:spPr>
          <a:xfrm>
            <a:off x="7378998" y="4742393"/>
            <a:ext cx="1037335" cy="200055"/>
          </a:xfrm>
          <a:prstGeom prst="rect">
            <a:avLst/>
          </a:prstGeom>
          <a:noFill/>
        </p:spPr>
        <p:txBody>
          <a:bodyPr wrap="none" lIns="0" tIns="0" rIns="0" bIns="0" rtlCol="0">
            <a:spAutoFit/>
          </a:bodyPr>
          <a:lstStyle/>
          <a:p>
            <a:r>
              <a:rPr lang="en-US" sz="1300" b="1" dirty="0">
                <a:solidFill>
                  <a:schemeClr val="tx2">
                    <a:lumMod val="75000"/>
                  </a:schemeClr>
                </a:solidFill>
              </a:rPr>
              <a:t>Design Time </a:t>
            </a:r>
          </a:p>
        </p:txBody>
      </p:sp>
      <p:sp>
        <p:nvSpPr>
          <p:cNvPr id="45" name="Flowchart: Process 44">
            <a:extLst>
              <a:ext uri="{FF2B5EF4-FFF2-40B4-BE49-F238E27FC236}">
                <a16:creationId xmlns:a16="http://schemas.microsoft.com/office/drawing/2014/main" id="{AFDFF99F-145B-4B54-AB68-AE87E0CD03F2}"/>
              </a:ext>
            </a:extLst>
          </p:cNvPr>
          <p:cNvSpPr/>
          <p:nvPr/>
        </p:nvSpPr>
        <p:spPr>
          <a:xfrm>
            <a:off x="8188101" y="2181099"/>
            <a:ext cx="826131" cy="277201"/>
          </a:xfrm>
          <a:prstGeom prst="flowChartProcess">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dirty="0"/>
              <a:t>Test &amp; QA</a:t>
            </a:r>
            <a:endParaRPr lang="en-NL" sz="1000" dirty="0"/>
          </a:p>
        </p:txBody>
      </p:sp>
      <p:sp>
        <p:nvSpPr>
          <p:cNvPr id="46" name="Flowchart: Process 45">
            <a:extLst>
              <a:ext uri="{FF2B5EF4-FFF2-40B4-BE49-F238E27FC236}">
                <a16:creationId xmlns:a16="http://schemas.microsoft.com/office/drawing/2014/main" id="{6ACB5767-D29C-4A08-AE73-72979E2D3C59}"/>
              </a:ext>
            </a:extLst>
          </p:cNvPr>
          <p:cNvSpPr/>
          <p:nvPr/>
        </p:nvSpPr>
        <p:spPr>
          <a:xfrm>
            <a:off x="6682763" y="2957851"/>
            <a:ext cx="1111559" cy="277201"/>
          </a:xfrm>
          <a:prstGeom prst="flowChartProcess">
            <a:avLst/>
          </a:prstGeom>
          <a:ln/>
        </p:spPr>
        <p:style>
          <a:lnRef idx="1">
            <a:schemeClr val="accent2"/>
          </a:lnRef>
          <a:fillRef idx="2">
            <a:schemeClr val="accent2"/>
          </a:fillRef>
          <a:effectRef idx="1">
            <a:schemeClr val="accent2"/>
          </a:effectRef>
          <a:fontRef idx="minor">
            <a:schemeClr val="dk1"/>
          </a:fontRef>
        </p:style>
        <p:txBody>
          <a:bodyPr rtlCol="0" anchor="ctr"/>
          <a:lstStyle/>
          <a:p>
            <a:pPr algn="ctr"/>
            <a:r>
              <a:rPr lang="nl-NL" sz="1000" dirty="0"/>
              <a:t>Health Check</a:t>
            </a:r>
            <a:endParaRPr lang="en-NL" sz="1000" dirty="0"/>
          </a:p>
        </p:txBody>
      </p:sp>
      <p:sp>
        <p:nvSpPr>
          <p:cNvPr id="47" name="Flowchart: Process 46">
            <a:extLst>
              <a:ext uri="{FF2B5EF4-FFF2-40B4-BE49-F238E27FC236}">
                <a16:creationId xmlns:a16="http://schemas.microsoft.com/office/drawing/2014/main" id="{F4C5BDF6-DA32-4915-A944-8F22F6E61E9C}"/>
              </a:ext>
            </a:extLst>
          </p:cNvPr>
          <p:cNvSpPr/>
          <p:nvPr/>
        </p:nvSpPr>
        <p:spPr>
          <a:xfrm>
            <a:off x="6802434" y="3461212"/>
            <a:ext cx="936021" cy="277201"/>
          </a:xfrm>
          <a:prstGeom prst="flowChartProcess">
            <a:avLst/>
          </a:prstGeom>
          <a:ln/>
        </p:spPr>
        <p:style>
          <a:lnRef idx="1">
            <a:schemeClr val="accent6"/>
          </a:lnRef>
          <a:fillRef idx="2">
            <a:schemeClr val="accent6"/>
          </a:fillRef>
          <a:effectRef idx="1">
            <a:schemeClr val="accent6"/>
          </a:effectRef>
          <a:fontRef idx="minor">
            <a:schemeClr val="dk1"/>
          </a:fontRef>
        </p:style>
        <p:txBody>
          <a:bodyPr rtlCol="0" anchor="ctr"/>
          <a:lstStyle/>
          <a:p>
            <a:pPr algn="ctr"/>
            <a:r>
              <a:rPr lang="nl-NL" sz="1000" dirty="0" err="1"/>
              <a:t>Build</a:t>
            </a:r>
            <a:r>
              <a:rPr lang="nl-NL" sz="1000" dirty="0"/>
              <a:t> &amp; Release</a:t>
            </a:r>
            <a:endParaRPr lang="en-NL" sz="1000" dirty="0"/>
          </a:p>
        </p:txBody>
      </p:sp>
      <p:sp>
        <p:nvSpPr>
          <p:cNvPr id="48" name="Flowchart: Process 47">
            <a:extLst>
              <a:ext uri="{FF2B5EF4-FFF2-40B4-BE49-F238E27FC236}">
                <a16:creationId xmlns:a16="http://schemas.microsoft.com/office/drawing/2014/main" id="{81F54664-68F5-41C8-8E71-6E14ADF13564}"/>
              </a:ext>
            </a:extLst>
          </p:cNvPr>
          <p:cNvSpPr/>
          <p:nvPr/>
        </p:nvSpPr>
        <p:spPr>
          <a:xfrm>
            <a:off x="7704973" y="1579049"/>
            <a:ext cx="1198978" cy="378721"/>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00" dirty="0"/>
              <a:t>Software Engineering</a:t>
            </a:r>
            <a:endParaRPr lang="en-NL" sz="1000" dirty="0"/>
          </a:p>
        </p:txBody>
      </p:sp>
      <p:sp>
        <p:nvSpPr>
          <p:cNvPr id="49" name="Flowchart: Process 48">
            <a:extLst>
              <a:ext uri="{FF2B5EF4-FFF2-40B4-BE49-F238E27FC236}">
                <a16:creationId xmlns:a16="http://schemas.microsoft.com/office/drawing/2014/main" id="{22F3B70F-522C-4A13-BA2C-DFC8D4380025}"/>
              </a:ext>
            </a:extLst>
          </p:cNvPr>
          <p:cNvSpPr/>
          <p:nvPr/>
        </p:nvSpPr>
        <p:spPr>
          <a:xfrm>
            <a:off x="6746486" y="1050999"/>
            <a:ext cx="1198978" cy="378721"/>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00" dirty="0"/>
              <a:t>Agile </a:t>
            </a:r>
            <a:r>
              <a:rPr lang="nl-NL" sz="1000" dirty="0" err="1"/>
              <a:t>Process</a:t>
            </a:r>
            <a:endParaRPr lang="en-NL" sz="1000" dirty="0"/>
          </a:p>
        </p:txBody>
      </p:sp>
      <p:sp>
        <p:nvSpPr>
          <p:cNvPr id="50" name="Speech Bubble: Rectangle 49">
            <a:extLst>
              <a:ext uri="{FF2B5EF4-FFF2-40B4-BE49-F238E27FC236}">
                <a16:creationId xmlns:a16="http://schemas.microsoft.com/office/drawing/2014/main" id="{93D3C1CF-4FF8-49B1-B86E-30682F92C6C8}"/>
              </a:ext>
            </a:extLst>
          </p:cNvPr>
          <p:cNvSpPr/>
          <p:nvPr/>
        </p:nvSpPr>
        <p:spPr>
          <a:xfrm>
            <a:off x="6591171" y="93872"/>
            <a:ext cx="1557560" cy="646707"/>
          </a:xfrm>
          <a:prstGeom prst="wedgeRectCallout">
            <a:avLst>
              <a:gd name="adj1" fmla="val -6399"/>
              <a:gd name="adj2" fmla="val 114959"/>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Work Item Backlog Management, Agile Process management, Issue/Incident Management, Collaboration, Communication, Wiki </a:t>
            </a:r>
          </a:p>
        </p:txBody>
      </p:sp>
      <p:sp>
        <p:nvSpPr>
          <p:cNvPr id="51" name="Speech Bubble: Rectangle 50">
            <a:extLst>
              <a:ext uri="{FF2B5EF4-FFF2-40B4-BE49-F238E27FC236}">
                <a16:creationId xmlns:a16="http://schemas.microsoft.com/office/drawing/2014/main" id="{9C84C33B-3A8E-4923-9167-4DEF05DB2920}"/>
              </a:ext>
            </a:extLst>
          </p:cNvPr>
          <p:cNvSpPr/>
          <p:nvPr/>
        </p:nvSpPr>
        <p:spPr>
          <a:xfrm>
            <a:off x="8094146" y="609600"/>
            <a:ext cx="995502" cy="765053"/>
          </a:xfrm>
          <a:prstGeom prst="wedgeRectCallout">
            <a:avLst>
              <a:gd name="adj1" fmla="val 14947"/>
              <a:gd name="adj2" fmla="val 89246"/>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Code Editing, Source Code Control, </a:t>
            </a:r>
            <a:r>
              <a:rPr lang="en-US" sz="800" dirty="0" err="1">
                <a:solidFill>
                  <a:schemeClr val="tx1"/>
                </a:solidFill>
              </a:rPr>
              <a:t>GitOps</a:t>
            </a:r>
            <a:r>
              <a:rPr lang="en-US" sz="800" dirty="0">
                <a:solidFill>
                  <a:schemeClr val="tx1"/>
                </a:solidFill>
              </a:rPr>
              <a:t>, “Linting”, productivity boosters</a:t>
            </a:r>
          </a:p>
        </p:txBody>
      </p:sp>
      <p:sp>
        <p:nvSpPr>
          <p:cNvPr id="52" name="Speech Bubble: Rectangle 51">
            <a:extLst>
              <a:ext uri="{FF2B5EF4-FFF2-40B4-BE49-F238E27FC236}">
                <a16:creationId xmlns:a16="http://schemas.microsoft.com/office/drawing/2014/main" id="{EA567932-E774-4587-837E-316D20AC0568}"/>
              </a:ext>
            </a:extLst>
          </p:cNvPr>
          <p:cNvSpPr/>
          <p:nvPr/>
        </p:nvSpPr>
        <p:spPr>
          <a:xfrm>
            <a:off x="7010987" y="2171309"/>
            <a:ext cx="1234732" cy="480807"/>
          </a:xfrm>
          <a:prstGeom prst="wedgeRectCallout">
            <a:avLst>
              <a:gd name="adj1" fmla="val 68064"/>
              <a:gd name="adj2" fmla="val 3120"/>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Behavior Driven, Code Analysis &amp; QA, Unit, UI, Integration/E2E, Load, Pen Testing</a:t>
            </a:r>
          </a:p>
        </p:txBody>
      </p:sp>
      <p:sp>
        <p:nvSpPr>
          <p:cNvPr id="53" name="Speech Bubble: Rectangle 52">
            <a:extLst>
              <a:ext uri="{FF2B5EF4-FFF2-40B4-BE49-F238E27FC236}">
                <a16:creationId xmlns:a16="http://schemas.microsoft.com/office/drawing/2014/main" id="{6A1EB1A9-FF29-479A-B56A-DB622B4C932E}"/>
              </a:ext>
            </a:extLst>
          </p:cNvPr>
          <p:cNvSpPr/>
          <p:nvPr/>
        </p:nvSpPr>
        <p:spPr>
          <a:xfrm>
            <a:off x="7883010" y="3167844"/>
            <a:ext cx="1111559" cy="768102"/>
          </a:xfrm>
          <a:prstGeom prst="wedgeRectCallout">
            <a:avLst>
              <a:gd name="adj1" fmla="val -67981"/>
              <a:gd name="adj2" fmla="val 2272"/>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CI/CD pipelines, Automation, Infra/Platform as Code, Build, Artifact Management</a:t>
            </a:r>
          </a:p>
        </p:txBody>
      </p:sp>
      <p:sp>
        <p:nvSpPr>
          <p:cNvPr id="54" name="Speech Bubble: Rectangle 53">
            <a:extLst>
              <a:ext uri="{FF2B5EF4-FFF2-40B4-BE49-F238E27FC236}">
                <a16:creationId xmlns:a16="http://schemas.microsoft.com/office/drawing/2014/main" id="{6DFA6B30-DEDA-4A1D-A16A-35310179A3DC}"/>
              </a:ext>
            </a:extLst>
          </p:cNvPr>
          <p:cNvSpPr/>
          <p:nvPr/>
        </p:nvSpPr>
        <p:spPr>
          <a:xfrm>
            <a:off x="1570467" y="2112026"/>
            <a:ext cx="1491013" cy="755845"/>
          </a:xfrm>
          <a:prstGeom prst="wedgeRectCallout">
            <a:avLst>
              <a:gd name="adj1" fmla="val 55174"/>
              <a:gd name="adj2" fmla="val -13967"/>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Java, Kotlin, Python, Node, SQL, PL/SQL, Spring Boot, Struts, Express, Pandas, KSQL, JDK 15, Kafka Connect, MQTT, JMS, Parquet, JDBC, </a:t>
            </a:r>
          </a:p>
        </p:txBody>
      </p:sp>
      <p:sp>
        <p:nvSpPr>
          <p:cNvPr id="55" name="Speech Bubble: Rectangle 54">
            <a:extLst>
              <a:ext uri="{FF2B5EF4-FFF2-40B4-BE49-F238E27FC236}">
                <a16:creationId xmlns:a16="http://schemas.microsoft.com/office/drawing/2014/main" id="{81E5133B-32B0-4C02-8FA1-A27D6AB0AB31}"/>
              </a:ext>
            </a:extLst>
          </p:cNvPr>
          <p:cNvSpPr/>
          <p:nvPr/>
        </p:nvSpPr>
        <p:spPr>
          <a:xfrm>
            <a:off x="5256593" y="2159377"/>
            <a:ext cx="1362210" cy="353412"/>
          </a:xfrm>
          <a:prstGeom prst="wedgeRectCallout">
            <a:avLst>
              <a:gd name="adj1" fmla="val -66982"/>
              <a:gd name="adj2" fmla="val -20852"/>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language, framework, library, protocol, format</a:t>
            </a:r>
          </a:p>
        </p:txBody>
      </p:sp>
      <p:sp>
        <p:nvSpPr>
          <p:cNvPr id="56" name="Speech Bubble: Rectangle 55">
            <a:extLst>
              <a:ext uri="{FF2B5EF4-FFF2-40B4-BE49-F238E27FC236}">
                <a16:creationId xmlns:a16="http://schemas.microsoft.com/office/drawing/2014/main" id="{4ACB1914-5126-47AE-873E-3EE16F22535C}"/>
              </a:ext>
            </a:extLst>
          </p:cNvPr>
          <p:cNvSpPr/>
          <p:nvPr/>
        </p:nvSpPr>
        <p:spPr>
          <a:xfrm>
            <a:off x="5258819" y="2159081"/>
            <a:ext cx="1362210" cy="353412"/>
          </a:xfrm>
          <a:prstGeom prst="wedgeRectCallout">
            <a:avLst>
              <a:gd name="adj1" fmla="val 32343"/>
              <a:gd name="adj2" fmla="val -100786"/>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language, framework, library, protocol, format</a:t>
            </a:r>
          </a:p>
        </p:txBody>
      </p:sp>
      <p:sp>
        <p:nvSpPr>
          <p:cNvPr id="57" name="Speech Bubble: Rectangle 56">
            <a:extLst>
              <a:ext uri="{FF2B5EF4-FFF2-40B4-BE49-F238E27FC236}">
                <a16:creationId xmlns:a16="http://schemas.microsoft.com/office/drawing/2014/main" id="{C08E5855-3C18-42BE-8C75-2330A883AB23}"/>
              </a:ext>
            </a:extLst>
          </p:cNvPr>
          <p:cNvSpPr/>
          <p:nvPr/>
        </p:nvSpPr>
        <p:spPr>
          <a:xfrm>
            <a:off x="1976242" y="1001509"/>
            <a:ext cx="1715270" cy="510279"/>
          </a:xfrm>
          <a:prstGeom prst="wedgeRectCallout">
            <a:avLst>
              <a:gd name="adj1" fmla="val 19275"/>
              <a:gd name="adj2" fmla="val 9627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HTTP, WebSocket, SSE, HTML, JS, CSS, SVG, REST, </a:t>
            </a:r>
            <a:r>
              <a:rPr lang="en-US" sz="800" dirty="0" err="1">
                <a:solidFill>
                  <a:schemeClr val="tx1"/>
                </a:solidFill>
              </a:rPr>
              <a:t>GraphQL</a:t>
            </a:r>
            <a:r>
              <a:rPr lang="en-US" sz="800" dirty="0">
                <a:solidFill>
                  <a:schemeClr val="tx1"/>
                </a:solidFill>
              </a:rPr>
              <a:t>, React, D3, Angular, </a:t>
            </a:r>
            <a:r>
              <a:rPr lang="en-US" sz="800" dirty="0" err="1">
                <a:solidFill>
                  <a:schemeClr val="tx1"/>
                </a:solidFill>
              </a:rPr>
              <a:t>VueJS</a:t>
            </a:r>
            <a:r>
              <a:rPr lang="en-US" sz="800" dirty="0">
                <a:solidFill>
                  <a:schemeClr val="tx1"/>
                </a:solidFill>
              </a:rPr>
              <a:t>, Material UI, Cordova, Next.js</a:t>
            </a:r>
          </a:p>
        </p:txBody>
      </p:sp>
      <p:sp>
        <p:nvSpPr>
          <p:cNvPr id="58" name="Speech Bubble: Rectangle 57">
            <a:extLst>
              <a:ext uri="{FF2B5EF4-FFF2-40B4-BE49-F238E27FC236}">
                <a16:creationId xmlns:a16="http://schemas.microsoft.com/office/drawing/2014/main" id="{CFCC74F9-CE23-4A24-980B-703A5F2690D9}"/>
              </a:ext>
            </a:extLst>
          </p:cNvPr>
          <p:cNvSpPr/>
          <p:nvPr/>
        </p:nvSpPr>
        <p:spPr>
          <a:xfrm>
            <a:off x="4630130" y="1001520"/>
            <a:ext cx="1715270" cy="510279"/>
          </a:xfrm>
          <a:prstGeom prst="wedgeRectCallout">
            <a:avLst>
              <a:gd name="adj1" fmla="val 19275"/>
              <a:gd name="adj2" fmla="val 96274"/>
            </a:avLst>
          </a:prstGeom>
          <a:solidFill>
            <a:schemeClr val="accent3">
              <a:lumMod val="20000"/>
              <a:lumOff val="80000"/>
              <a:alpha val="8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solidFill>
                  <a:schemeClr val="tx1"/>
                </a:solidFill>
              </a:rPr>
              <a:t>HTTP, WebSocket, SSE, JS, Python, REST, </a:t>
            </a:r>
            <a:r>
              <a:rPr lang="en-US" sz="800" dirty="0" err="1">
                <a:solidFill>
                  <a:schemeClr val="tx1"/>
                </a:solidFill>
              </a:rPr>
              <a:t>GraphQL</a:t>
            </a:r>
            <a:r>
              <a:rPr lang="en-US" sz="800" dirty="0">
                <a:solidFill>
                  <a:schemeClr val="tx1"/>
                </a:solidFill>
              </a:rPr>
              <a:t>, Express, Apollo, HTTP/2, </a:t>
            </a:r>
            <a:r>
              <a:rPr lang="en-US" sz="800" dirty="0" err="1">
                <a:solidFill>
                  <a:schemeClr val="tx1"/>
                </a:solidFill>
              </a:rPr>
              <a:t>gRPC</a:t>
            </a:r>
            <a:endParaRPr lang="en-US" sz="800" dirty="0">
              <a:solidFill>
                <a:schemeClr val="tx1"/>
              </a:solidFill>
            </a:endParaRPr>
          </a:p>
        </p:txBody>
      </p:sp>
      <p:sp>
        <p:nvSpPr>
          <p:cNvPr id="59" name="Rectangle 58">
            <a:extLst>
              <a:ext uri="{FF2B5EF4-FFF2-40B4-BE49-F238E27FC236}">
                <a16:creationId xmlns:a16="http://schemas.microsoft.com/office/drawing/2014/main" id="{E21E065A-D5DF-4B3A-877D-367D517611F9}"/>
              </a:ext>
            </a:extLst>
          </p:cNvPr>
          <p:cNvSpPr/>
          <p:nvPr/>
        </p:nvSpPr>
        <p:spPr>
          <a:xfrm>
            <a:off x="1697081" y="359362"/>
            <a:ext cx="2284720" cy="59142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3</a:t>
            </a:r>
            <a:r>
              <a:rPr lang="en-US" baseline="30000" dirty="0"/>
              <a:t>rd</a:t>
            </a:r>
            <a:r>
              <a:rPr lang="en-US" dirty="0"/>
              <a:t> party services</a:t>
            </a:r>
          </a:p>
        </p:txBody>
      </p:sp>
    </p:spTree>
    <p:extLst>
      <p:ext uri="{BB962C8B-B14F-4D97-AF65-F5344CB8AC3E}">
        <p14:creationId xmlns:p14="http://schemas.microsoft.com/office/powerpoint/2010/main" val="10015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7"/>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8"/>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4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47"/>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4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9"/>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5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5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13" grpId="0" animBg="1"/>
      <p:bldP spid="14" grpId="0" animBg="1"/>
      <p:bldP spid="15" grpId="0" animBg="1"/>
      <p:bldP spid="23" grpId="0" animBg="1"/>
      <p:bldP spid="24" grpId="0" animBg="1"/>
      <p:bldP spid="25" grpId="0"/>
      <p:bldP spid="27" grpId="0"/>
      <p:bldP spid="45" grpId="0" animBg="1"/>
      <p:bldP spid="46" grpId="0" animBg="1"/>
      <p:bldP spid="47" grpId="0" animBg="1"/>
      <p:bldP spid="48" grpId="0" animBg="1"/>
      <p:bldP spid="49" grpId="0" animBg="1"/>
      <p:bldP spid="50" grpId="0" animBg="1"/>
      <p:bldP spid="51" grpId="0" animBg="1"/>
      <p:bldP spid="52" grpId="0" animBg="1"/>
      <p:bldP spid="53" grpId="0" animBg="1"/>
      <p:bldP spid="54" grpId="0" animBg="1"/>
      <p:bldP spid="55" grpId="0" animBg="1"/>
      <p:bldP spid="56" grpId="0" animBg="1"/>
      <p:bldP spid="57" grpId="0" animBg="1"/>
      <p:bldP spid="58" grpId="0" animBg="1"/>
      <p:bldP spid="59"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2B0F9EE-5A18-4681-9C06-AEB13E0922A8}"/>
              </a:ext>
            </a:extLst>
          </p:cNvPr>
          <p:cNvSpPr/>
          <p:nvPr/>
        </p:nvSpPr>
        <p:spPr>
          <a:xfrm>
            <a:off x="495300" y="2891552"/>
            <a:ext cx="6035131" cy="8775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Platform</a:t>
            </a:r>
          </a:p>
          <a:p>
            <a:pPr algn="ctr"/>
            <a:endParaRPr lang="en-US" dirty="0"/>
          </a:p>
          <a:p>
            <a:pPr algn="ctr"/>
            <a:endParaRPr lang="en-US" dirty="0"/>
          </a:p>
          <a:p>
            <a:pPr algn="ctr"/>
            <a:endParaRPr lang="en-US" dirty="0"/>
          </a:p>
        </p:txBody>
      </p:sp>
      <p:sp>
        <p:nvSpPr>
          <p:cNvPr id="94" name="Rectangle 93">
            <a:extLst>
              <a:ext uri="{FF2B5EF4-FFF2-40B4-BE49-F238E27FC236}">
                <a16:creationId xmlns:a16="http://schemas.microsoft.com/office/drawing/2014/main" id="{82751E61-3AE4-4A59-A42F-EAC4B49026EE}"/>
              </a:ext>
            </a:extLst>
          </p:cNvPr>
          <p:cNvSpPr/>
          <p:nvPr/>
        </p:nvSpPr>
        <p:spPr>
          <a:xfrm>
            <a:off x="4333669" y="2985218"/>
            <a:ext cx="2171239"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t>Scripting</a:t>
            </a:r>
          </a:p>
        </p:txBody>
      </p:sp>
      <p:sp>
        <p:nvSpPr>
          <p:cNvPr id="93" name="Rectangle 92">
            <a:extLst>
              <a:ext uri="{FF2B5EF4-FFF2-40B4-BE49-F238E27FC236}">
                <a16:creationId xmlns:a16="http://schemas.microsoft.com/office/drawing/2014/main" id="{4B7B6349-BF49-4B5A-9EB3-89C6EF133F90}"/>
              </a:ext>
            </a:extLst>
          </p:cNvPr>
          <p:cNvSpPr/>
          <p:nvPr/>
        </p:nvSpPr>
        <p:spPr>
          <a:xfrm>
            <a:off x="4150299" y="356101"/>
            <a:ext cx="2284720" cy="51993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t"/>
          <a:lstStyle/>
          <a:p>
            <a:pPr algn="ctr"/>
            <a:r>
              <a:rPr lang="en-US" dirty="0"/>
              <a:t>Support</a:t>
            </a:r>
          </a:p>
        </p:txBody>
      </p:sp>
      <p:sp>
        <p:nvSpPr>
          <p:cNvPr id="91" name="Rectangle 90">
            <a:extLst>
              <a:ext uri="{FF2B5EF4-FFF2-40B4-BE49-F238E27FC236}">
                <a16:creationId xmlns:a16="http://schemas.microsoft.com/office/drawing/2014/main" id="{C0927E92-3279-48F8-BE35-BDBCEDC6B852}"/>
              </a:ext>
            </a:extLst>
          </p:cNvPr>
          <p:cNvSpPr/>
          <p:nvPr/>
        </p:nvSpPr>
        <p:spPr>
          <a:xfrm>
            <a:off x="479402" y="1473759"/>
            <a:ext cx="1060316" cy="101148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Monitoring</a:t>
            </a:r>
          </a:p>
        </p:txBody>
      </p:sp>
      <p:sp>
        <p:nvSpPr>
          <p:cNvPr id="90" name="Rectangle 89">
            <a:extLst>
              <a:ext uri="{FF2B5EF4-FFF2-40B4-BE49-F238E27FC236}">
                <a16:creationId xmlns:a16="http://schemas.microsoft.com/office/drawing/2014/main" id="{249C4BE0-9FD9-4407-B413-737B743B4142}"/>
              </a:ext>
            </a:extLst>
          </p:cNvPr>
          <p:cNvSpPr/>
          <p:nvPr/>
        </p:nvSpPr>
        <p:spPr>
          <a:xfrm>
            <a:off x="7276543" y="2662011"/>
            <a:ext cx="1625075" cy="201788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t>CICD</a:t>
            </a:r>
          </a:p>
        </p:txBody>
      </p:sp>
      <p:sp>
        <p:nvSpPr>
          <p:cNvPr id="2" name="Title 1">
            <a:extLst>
              <a:ext uri="{FF2B5EF4-FFF2-40B4-BE49-F238E27FC236}">
                <a16:creationId xmlns:a16="http://schemas.microsoft.com/office/drawing/2014/main" id="{B0F2ED07-B109-4467-AF3F-3C171943A7D1}"/>
              </a:ext>
            </a:extLst>
          </p:cNvPr>
          <p:cNvSpPr>
            <a:spLocks noGrp="1"/>
          </p:cNvSpPr>
          <p:nvPr>
            <p:ph type="title"/>
          </p:nvPr>
        </p:nvSpPr>
        <p:spPr>
          <a:xfrm>
            <a:off x="51861" y="-99833"/>
            <a:ext cx="7729429" cy="504000"/>
          </a:xfrm>
        </p:spPr>
        <p:txBody>
          <a:bodyPr/>
          <a:lstStyle/>
          <a:p>
            <a:r>
              <a:rPr lang="en-US" dirty="0"/>
              <a:t>Product Team XYZ - Technology Fingerprint as of 30 September 2021</a:t>
            </a:r>
          </a:p>
        </p:txBody>
      </p:sp>
      <p:sp>
        <p:nvSpPr>
          <p:cNvPr id="4" name="Footer Placeholder 3">
            <a:extLst>
              <a:ext uri="{FF2B5EF4-FFF2-40B4-BE49-F238E27FC236}">
                <a16:creationId xmlns:a16="http://schemas.microsoft.com/office/drawing/2014/main" id="{40CCB912-3DAA-4E18-8506-112B8BC9920D}"/>
              </a:ext>
            </a:extLst>
          </p:cNvPr>
          <p:cNvSpPr>
            <a:spLocks noGrp="1"/>
          </p:cNvSpPr>
          <p:nvPr>
            <p:ph type="ftr" sz="quarter" idx="11"/>
          </p:nvPr>
        </p:nvSpPr>
        <p:spPr/>
        <p:txBody>
          <a:bodyPr/>
          <a:lstStyle/>
          <a:p>
            <a:r>
              <a:rPr lang="en-US"/>
              <a:t>Who Wants to Become an IT Architect? - EMEA Groundbreakers Virtual Tour 2021</a:t>
            </a:r>
            <a:endParaRPr lang="nl-NL"/>
          </a:p>
        </p:txBody>
      </p:sp>
      <p:sp>
        <p:nvSpPr>
          <p:cNvPr id="5" name="Rectangle 4">
            <a:extLst>
              <a:ext uri="{FF2B5EF4-FFF2-40B4-BE49-F238E27FC236}">
                <a16:creationId xmlns:a16="http://schemas.microsoft.com/office/drawing/2014/main" id="{3742D444-2B82-41E6-8DB5-0B0817BB95CC}"/>
              </a:ext>
            </a:extLst>
          </p:cNvPr>
          <p:cNvSpPr/>
          <p:nvPr/>
        </p:nvSpPr>
        <p:spPr>
          <a:xfrm>
            <a:off x="1668499" y="1482108"/>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en-US" dirty="0">
                <a:solidFill>
                  <a:schemeClr val="accent2">
                    <a:lumMod val="75000"/>
                  </a:schemeClr>
                </a:solidFill>
              </a:rPr>
              <a:t>Front End</a:t>
            </a:r>
          </a:p>
        </p:txBody>
      </p:sp>
      <p:sp>
        <p:nvSpPr>
          <p:cNvPr id="6" name="Rectangle 5">
            <a:extLst>
              <a:ext uri="{FF2B5EF4-FFF2-40B4-BE49-F238E27FC236}">
                <a16:creationId xmlns:a16="http://schemas.microsoft.com/office/drawing/2014/main" id="{7ABFD2A9-85C1-43BF-8CE3-1CF9CD0A1871}"/>
              </a:ext>
            </a:extLst>
          </p:cNvPr>
          <p:cNvSpPr/>
          <p:nvPr/>
        </p:nvSpPr>
        <p:spPr>
          <a:xfrm>
            <a:off x="492684" y="3864752"/>
            <a:ext cx="6037747" cy="825190"/>
          </a:xfrm>
          <a:prstGeom prst="rect">
            <a:avLst/>
          </a:prstGeom>
          <a:solidFill>
            <a:schemeClr val="bg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r>
              <a:rPr lang="en-US" dirty="0"/>
              <a:t>Infrastructure</a:t>
            </a:r>
          </a:p>
        </p:txBody>
      </p:sp>
      <p:sp>
        <p:nvSpPr>
          <p:cNvPr id="7" name="Rectangle 6">
            <a:extLst>
              <a:ext uri="{FF2B5EF4-FFF2-40B4-BE49-F238E27FC236}">
                <a16:creationId xmlns:a16="http://schemas.microsoft.com/office/drawing/2014/main" id="{4EA19F4A-3835-4CF4-BC9D-24805712F379}"/>
              </a:ext>
            </a:extLst>
          </p:cNvPr>
          <p:cNvSpPr/>
          <p:nvPr/>
        </p:nvSpPr>
        <p:spPr>
          <a:xfrm>
            <a:off x="1668499" y="2186830"/>
            <a:ext cx="4861932" cy="591424"/>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en-US" dirty="0">
              <a:solidFill>
                <a:schemeClr val="accent2">
                  <a:lumMod val="75000"/>
                </a:schemeClr>
              </a:solidFill>
            </a:endParaRPr>
          </a:p>
        </p:txBody>
      </p:sp>
      <p:sp>
        <p:nvSpPr>
          <p:cNvPr id="11" name="Rectangle 10">
            <a:extLst>
              <a:ext uri="{FF2B5EF4-FFF2-40B4-BE49-F238E27FC236}">
                <a16:creationId xmlns:a16="http://schemas.microsoft.com/office/drawing/2014/main" id="{C877546B-1BFD-45CD-8A0C-96D67D50368D}"/>
              </a:ext>
            </a:extLst>
          </p:cNvPr>
          <p:cNvSpPr/>
          <p:nvPr/>
        </p:nvSpPr>
        <p:spPr>
          <a:xfrm>
            <a:off x="2896415" y="3144758"/>
            <a:ext cx="1315843" cy="555577"/>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lstStyle/>
          <a:p>
            <a:r>
              <a:rPr lang="en-US" sz="1100" dirty="0"/>
              <a:t>Data Persistence</a:t>
            </a:r>
          </a:p>
        </p:txBody>
      </p:sp>
      <p:sp>
        <p:nvSpPr>
          <p:cNvPr id="14" name="Rectangle 13">
            <a:extLst>
              <a:ext uri="{FF2B5EF4-FFF2-40B4-BE49-F238E27FC236}">
                <a16:creationId xmlns:a16="http://schemas.microsoft.com/office/drawing/2014/main" id="{EBBF4BE9-C874-49D9-A5C3-8D7F41B2BD2E}"/>
              </a:ext>
            </a:extLst>
          </p:cNvPr>
          <p:cNvSpPr/>
          <p:nvPr/>
        </p:nvSpPr>
        <p:spPr>
          <a:xfrm>
            <a:off x="1869221" y="16627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200" dirty="0"/>
          </a:p>
        </p:txBody>
      </p:sp>
      <p:sp>
        <p:nvSpPr>
          <p:cNvPr id="15" name="Rectangle 14">
            <a:extLst>
              <a:ext uri="{FF2B5EF4-FFF2-40B4-BE49-F238E27FC236}">
                <a16:creationId xmlns:a16="http://schemas.microsoft.com/office/drawing/2014/main" id="{A1E24DAA-3BE2-41D5-AA40-2C952E35F593}"/>
              </a:ext>
            </a:extLst>
          </p:cNvPr>
          <p:cNvSpPr/>
          <p:nvPr/>
        </p:nvSpPr>
        <p:spPr>
          <a:xfrm>
            <a:off x="4687231" y="1652407"/>
            <a:ext cx="1597404" cy="333966"/>
          </a:xfrm>
          <a:prstGeom prst="rect">
            <a:avLst/>
          </a:prstGeom>
          <a:solidFill>
            <a:schemeClr val="accent6">
              <a:lumMod val="40000"/>
              <a:lumOff val="6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1050" dirty="0"/>
          </a:p>
        </p:txBody>
      </p:sp>
      <p:sp>
        <p:nvSpPr>
          <p:cNvPr id="16" name="Rectangle 15">
            <a:extLst>
              <a:ext uri="{FF2B5EF4-FFF2-40B4-BE49-F238E27FC236}">
                <a16:creationId xmlns:a16="http://schemas.microsoft.com/office/drawing/2014/main" id="{34C94A23-E38B-45FA-B32F-D1C2D2B7774A}"/>
              </a:ext>
            </a:extLst>
          </p:cNvPr>
          <p:cNvSpPr/>
          <p:nvPr/>
        </p:nvSpPr>
        <p:spPr>
          <a:xfrm>
            <a:off x="4325739" y="3395229"/>
            <a:ext cx="2171239" cy="305106"/>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r>
              <a:rPr lang="en-US" sz="1100" dirty="0"/>
              <a:t>Security</a:t>
            </a:r>
          </a:p>
        </p:txBody>
      </p:sp>
      <p:sp>
        <p:nvSpPr>
          <p:cNvPr id="20" name="Rectangle 19">
            <a:extLst>
              <a:ext uri="{FF2B5EF4-FFF2-40B4-BE49-F238E27FC236}">
                <a16:creationId xmlns:a16="http://schemas.microsoft.com/office/drawing/2014/main" id="{A52D8845-509C-4D13-86E0-842146094597}"/>
              </a:ext>
            </a:extLst>
          </p:cNvPr>
          <p:cNvSpPr/>
          <p:nvPr/>
        </p:nvSpPr>
        <p:spPr>
          <a:xfrm>
            <a:off x="625395" y="3395229"/>
            <a:ext cx="2128491" cy="305106"/>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00" dirty="0"/>
          </a:p>
        </p:txBody>
      </p:sp>
      <p:sp>
        <p:nvSpPr>
          <p:cNvPr id="22" name="Rectangle 21">
            <a:extLst>
              <a:ext uri="{FF2B5EF4-FFF2-40B4-BE49-F238E27FC236}">
                <a16:creationId xmlns:a16="http://schemas.microsoft.com/office/drawing/2014/main" id="{C3237CFE-1DC1-4407-BB6B-D85E28AF2C6C}"/>
              </a:ext>
            </a:extLst>
          </p:cNvPr>
          <p:cNvSpPr/>
          <p:nvPr/>
        </p:nvSpPr>
        <p:spPr>
          <a:xfrm>
            <a:off x="625395" y="2953219"/>
            <a:ext cx="1208340" cy="305106"/>
          </a:xfrm>
          <a:prstGeom prst="rect">
            <a:avLst/>
          </a:prstGeom>
          <a:solidFill>
            <a:schemeClr val="accent5">
              <a:lumMod val="20000"/>
              <a:lumOff val="80000"/>
            </a:schemeClr>
          </a:solidFill>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900" dirty="0"/>
          </a:p>
        </p:txBody>
      </p:sp>
      <p:sp>
        <p:nvSpPr>
          <p:cNvPr id="26" name="TextBox 25">
            <a:extLst>
              <a:ext uri="{FF2B5EF4-FFF2-40B4-BE49-F238E27FC236}">
                <a16:creationId xmlns:a16="http://schemas.microsoft.com/office/drawing/2014/main" id="{67A5D82B-EFBE-4892-9F54-04B8B3D888B7}"/>
              </a:ext>
            </a:extLst>
          </p:cNvPr>
          <p:cNvSpPr txBox="1"/>
          <p:nvPr/>
        </p:nvSpPr>
        <p:spPr>
          <a:xfrm>
            <a:off x="4099465" y="4742393"/>
            <a:ext cx="804900" cy="200055"/>
          </a:xfrm>
          <a:prstGeom prst="rect">
            <a:avLst/>
          </a:prstGeom>
          <a:noFill/>
        </p:spPr>
        <p:txBody>
          <a:bodyPr wrap="none" lIns="0" tIns="0" rIns="0" bIns="0" rtlCol="0">
            <a:spAutoFit/>
          </a:bodyPr>
          <a:lstStyle/>
          <a:p>
            <a:r>
              <a:rPr lang="en-US" sz="1300" b="1" dirty="0">
                <a:solidFill>
                  <a:schemeClr val="tx2">
                    <a:lumMod val="75000"/>
                  </a:schemeClr>
                </a:solidFill>
              </a:rPr>
              <a:t>Run Time </a:t>
            </a:r>
          </a:p>
        </p:txBody>
      </p:sp>
      <p:sp>
        <p:nvSpPr>
          <p:cNvPr id="27" name="TextBox 26">
            <a:extLst>
              <a:ext uri="{FF2B5EF4-FFF2-40B4-BE49-F238E27FC236}">
                <a16:creationId xmlns:a16="http://schemas.microsoft.com/office/drawing/2014/main" id="{2F60261A-4834-4772-AC68-DA041287B693}"/>
              </a:ext>
            </a:extLst>
          </p:cNvPr>
          <p:cNvSpPr txBox="1"/>
          <p:nvPr/>
        </p:nvSpPr>
        <p:spPr>
          <a:xfrm>
            <a:off x="7378998" y="4742393"/>
            <a:ext cx="1037335" cy="200055"/>
          </a:xfrm>
          <a:prstGeom prst="rect">
            <a:avLst/>
          </a:prstGeom>
          <a:noFill/>
        </p:spPr>
        <p:txBody>
          <a:bodyPr wrap="none" lIns="0" tIns="0" rIns="0" bIns="0" rtlCol="0">
            <a:spAutoFit/>
          </a:bodyPr>
          <a:lstStyle/>
          <a:p>
            <a:r>
              <a:rPr lang="en-US" sz="1300" b="1" dirty="0">
                <a:solidFill>
                  <a:schemeClr val="tx2">
                    <a:lumMod val="75000"/>
                  </a:schemeClr>
                </a:solidFill>
              </a:rPr>
              <a:t>Design Time </a:t>
            </a:r>
          </a:p>
        </p:txBody>
      </p:sp>
      <p:sp>
        <p:nvSpPr>
          <p:cNvPr id="45" name="Flowchart: Process 44">
            <a:extLst>
              <a:ext uri="{FF2B5EF4-FFF2-40B4-BE49-F238E27FC236}">
                <a16:creationId xmlns:a16="http://schemas.microsoft.com/office/drawing/2014/main" id="{AFDFF99F-145B-4B54-AB68-AE87E0CD03F2}"/>
              </a:ext>
            </a:extLst>
          </p:cNvPr>
          <p:cNvSpPr/>
          <p:nvPr/>
        </p:nvSpPr>
        <p:spPr>
          <a:xfrm>
            <a:off x="7738455" y="2049502"/>
            <a:ext cx="1275777" cy="542809"/>
          </a:xfrm>
          <a:prstGeom prst="flowChartProcess">
            <a:avLst/>
          </a:prstGeom>
          <a:solidFill>
            <a:schemeClr val="accent6">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r>
              <a:rPr lang="nl-NL" sz="1000" dirty="0"/>
              <a:t>Test &amp; QA</a:t>
            </a:r>
            <a:endParaRPr lang="en-NL" sz="1000" dirty="0"/>
          </a:p>
        </p:txBody>
      </p:sp>
      <p:sp>
        <p:nvSpPr>
          <p:cNvPr id="48" name="Flowchart: Process 47">
            <a:extLst>
              <a:ext uri="{FF2B5EF4-FFF2-40B4-BE49-F238E27FC236}">
                <a16:creationId xmlns:a16="http://schemas.microsoft.com/office/drawing/2014/main" id="{81F54664-68F5-41C8-8E71-6E14ADF13564}"/>
              </a:ext>
            </a:extLst>
          </p:cNvPr>
          <p:cNvSpPr/>
          <p:nvPr/>
        </p:nvSpPr>
        <p:spPr>
          <a:xfrm>
            <a:off x="6656395" y="1973622"/>
            <a:ext cx="1198978" cy="378721"/>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ctr"/>
          <a:lstStyle/>
          <a:p>
            <a:pPr algn="ctr"/>
            <a:r>
              <a:rPr lang="nl-NL" sz="1000" dirty="0"/>
              <a:t>Software Engineering</a:t>
            </a:r>
            <a:endParaRPr lang="en-NL" sz="1000" dirty="0"/>
          </a:p>
        </p:txBody>
      </p:sp>
      <p:sp>
        <p:nvSpPr>
          <p:cNvPr id="49" name="Flowchart: Process 48">
            <a:extLst>
              <a:ext uri="{FF2B5EF4-FFF2-40B4-BE49-F238E27FC236}">
                <a16:creationId xmlns:a16="http://schemas.microsoft.com/office/drawing/2014/main" id="{22F3B70F-522C-4A13-BA2C-DFC8D4380025}"/>
              </a:ext>
            </a:extLst>
          </p:cNvPr>
          <p:cNvSpPr/>
          <p:nvPr/>
        </p:nvSpPr>
        <p:spPr>
          <a:xfrm>
            <a:off x="6758159" y="578967"/>
            <a:ext cx="1903657" cy="1121403"/>
          </a:xfrm>
          <a:prstGeom prst="flowChartProcess">
            <a:avLst/>
          </a:prstGeom>
          <a:ln/>
        </p:spPr>
        <p:style>
          <a:lnRef idx="1">
            <a:schemeClr val="accent5"/>
          </a:lnRef>
          <a:fillRef idx="2">
            <a:schemeClr val="accent5"/>
          </a:fillRef>
          <a:effectRef idx="1">
            <a:schemeClr val="accent5"/>
          </a:effectRef>
          <a:fontRef idx="minor">
            <a:schemeClr val="dk1"/>
          </a:fontRef>
        </p:style>
        <p:txBody>
          <a:bodyPr rtlCol="0" anchor="t"/>
          <a:lstStyle/>
          <a:p>
            <a:pPr algn="ctr"/>
            <a:r>
              <a:rPr lang="nl-NL" sz="1000" dirty="0"/>
              <a:t>Agile </a:t>
            </a:r>
            <a:r>
              <a:rPr lang="nl-NL" sz="1000" dirty="0" err="1"/>
              <a:t>DevOps</a:t>
            </a:r>
            <a:r>
              <a:rPr lang="nl-NL" sz="1000" dirty="0"/>
              <a:t> </a:t>
            </a:r>
            <a:r>
              <a:rPr lang="nl-NL" sz="1000" dirty="0" err="1"/>
              <a:t>Process</a:t>
            </a:r>
            <a:endParaRPr lang="en-NL" sz="1000" dirty="0"/>
          </a:p>
        </p:txBody>
      </p:sp>
      <p:sp>
        <p:nvSpPr>
          <p:cNvPr id="41" name="Rectangle 40">
            <a:extLst>
              <a:ext uri="{FF2B5EF4-FFF2-40B4-BE49-F238E27FC236}">
                <a16:creationId xmlns:a16="http://schemas.microsoft.com/office/drawing/2014/main" id="{2F4AB3B3-D2DF-4C19-BAA3-A216B43DADEF}"/>
              </a:ext>
            </a:extLst>
          </p:cNvPr>
          <p:cNvSpPr/>
          <p:nvPr/>
        </p:nvSpPr>
        <p:spPr>
          <a:xfrm>
            <a:off x="1697081" y="768513"/>
            <a:ext cx="2284720" cy="347379"/>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42" name="Rectangle 41">
            <a:extLst>
              <a:ext uri="{FF2B5EF4-FFF2-40B4-BE49-F238E27FC236}">
                <a16:creationId xmlns:a16="http://schemas.microsoft.com/office/drawing/2014/main" id="{A55E5EF4-137E-4223-8C2A-C518A935B99C}"/>
              </a:ext>
            </a:extLst>
          </p:cNvPr>
          <p:cNvSpPr/>
          <p:nvPr/>
        </p:nvSpPr>
        <p:spPr>
          <a:xfrm>
            <a:off x="1697081" y="359363"/>
            <a:ext cx="2284720" cy="346850"/>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1000" dirty="0"/>
              <a:t>3</a:t>
            </a:r>
            <a:r>
              <a:rPr lang="en-US" sz="1000" baseline="30000" dirty="0"/>
              <a:t>rd</a:t>
            </a:r>
            <a:r>
              <a:rPr lang="en-US" sz="1000" dirty="0"/>
              <a:t> party services</a:t>
            </a:r>
          </a:p>
          <a:p>
            <a:pPr algn="ctr"/>
            <a:endParaRPr lang="en-US" sz="1000" dirty="0"/>
          </a:p>
        </p:txBody>
      </p:sp>
      <p:pic>
        <p:nvPicPr>
          <p:cNvPr id="44" name="Picture 2" descr="Get going quickly with Command Line Interface for Oracle Cloud  Infrastructure using Docker container | Oracle Developers Blog">
            <a:extLst>
              <a:ext uri="{FF2B5EF4-FFF2-40B4-BE49-F238E27FC236}">
                <a16:creationId xmlns:a16="http://schemas.microsoft.com/office/drawing/2014/main" id="{8D0BAD48-9DAD-4624-8062-2DC265B8895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6288" y="3660899"/>
            <a:ext cx="1688758" cy="82347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Contact opnemen met EDM over het Smart Data Retail Seminar">
            <a:extLst>
              <a:ext uri="{FF2B5EF4-FFF2-40B4-BE49-F238E27FC236}">
                <a16:creationId xmlns:a16="http://schemas.microsoft.com/office/drawing/2014/main" id="{B43B1EB7-5D2A-441A-90C5-FB942942A17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2931" y="808856"/>
            <a:ext cx="791464" cy="27071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32" descr="GLPI - Open Collective">
            <a:extLst>
              <a:ext uri="{FF2B5EF4-FFF2-40B4-BE49-F238E27FC236}">
                <a16:creationId xmlns:a16="http://schemas.microsoft.com/office/drawing/2014/main" id="{3C799C82-64BE-48F8-8CA5-C270D1C1446B}"/>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3486" t="35772" r="11754" b="31202"/>
          <a:stretch/>
        </p:blipFill>
        <p:spPr bwMode="auto">
          <a:xfrm>
            <a:off x="4260235" y="530193"/>
            <a:ext cx="674741" cy="298073"/>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34" descr="Terraform">
            <a:extLst>
              <a:ext uri="{FF2B5EF4-FFF2-40B4-BE49-F238E27FC236}">
                <a16:creationId xmlns:a16="http://schemas.microsoft.com/office/drawing/2014/main" id="{B39EFD10-18D5-4AC4-AC62-996AA4DCEB9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2307" y="4149319"/>
            <a:ext cx="1246328" cy="598281"/>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36" descr="SonarQube Logos and Usage | SonarQube">
            <a:extLst>
              <a:ext uri="{FF2B5EF4-FFF2-40B4-BE49-F238E27FC236}">
                <a16:creationId xmlns:a16="http://schemas.microsoft.com/office/drawing/2014/main" id="{70463D8D-9F84-464C-BA00-156A30F7DF7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534741" y="2411192"/>
            <a:ext cx="385972" cy="14115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38" descr="Ansible Getting Started Guide | Keith Tenzer">
            <a:extLst>
              <a:ext uri="{FF2B5EF4-FFF2-40B4-BE49-F238E27FC236}">
                <a16:creationId xmlns:a16="http://schemas.microsoft.com/office/drawing/2014/main" id="{2FF7937C-C187-4F74-82E5-46F90AC3B1F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494499" y="3436462"/>
            <a:ext cx="463935" cy="367326"/>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4" descr="Jenkins Logo Icon of Flat style - Available in SVG, PNG, EPS, AI &amp; Icon  fonts">
            <a:extLst>
              <a:ext uri="{FF2B5EF4-FFF2-40B4-BE49-F238E27FC236}">
                <a16:creationId xmlns:a16="http://schemas.microsoft.com/office/drawing/2014/main" id="{5A748237-034C-4F13-BBC5-FF64591E5FB1}"/>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29929" r="-1465" b="34278"/>
          <a:stretch/>
        </p:blipFill>
        <p:spPr bwMode="auto">
          <a:xfrm>
            <a:off x="7545777" y="3869959"/>
            <a:ext cx="1117705" cy="394279"/>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8" descr="Open Source Search: The Creators of Elasticsearch, ELK Stack &amp; Kibana |  Elastic">
            <a:extLst>
              <a:ext uri="{FF2B5EF4-FFF2-40B4-BE49-F238E27FC236}">
                <a16:creationId xmlns:a16="http://schemas.microsoft.com/office/drawing/2014/main" id="{D754B45E-42C3-470B-BD2F-63BF0824DF2C}"/>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713836" y="3303814"/>
            <a:ext cx="535929" cy="182830"/>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26" descr="Webserver software - MySQL database">
            <a:extLst>
              <a:ext uri="{FF2B5EF4-FFF2-40B4-BE49-F238E27FC236}">
                <a16:creationId xmlns:a16="http://schemas.microsoft.com/office/drawing/2014/main" id="{4DACA6BA-A44D-4602-9900-9CDFDFE275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967249" y="3317219"/>
            <a:ext cx="415012" cy="214783"/>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Oracle Database - Fujitsu Netherlands">
            <a:extLst>
              <a:ext uri="{FF2B5EF4-FFF2-40B4-BE49-F238E27FC236}">
                <a16:creationId xmlns:a16="http://schemas.microsoft.com/office/drawing/2014/main" id="{69D1405E-1D0E-4259-941D-01458A82850E}"/>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433401" y="3501057"/>
            <a:ext cx="738547" cy="285232"/>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67">
            <a:extLst>
              <a:ext uri="{FF2B5EF4-FFF2-40B4-BE49-F238E27FC236}">
                <a16:creationId xmlns:a16="http://schemas.microsoft.com/office/drawing/2014/main" id="{B9C257D8-A65D-4DB7-BF6D-E9C28AF36186}"/>
              </a:ext>
            </a:extLst>
          </p:cNvPr>
          <p:cNvPicPr>
            <a:picLocks noChangeAspect="1"/>
          </p:cNvPicPr>
          <p:nvPr/>
        </p:nvPicPr>
        <p:blipFill>
          <a:blip r:embed="rId12">
            <a:clrChange>
              <a:clrFrom>
                <a:srgbClr val="FFFFFF"/>
              </a:clrFrom>
              <a:clrTo>
                <a:srgbClr val="FFFFFF">
                  <a:alpha val="0"/>
                </a:srgbClr>
              </a:clrTo>
            </a:clrChange>
          </a:blip>
          <a:stretch>
            <a:fillRect/>
          </a:stretch>
        </p:blipFill>
        <p:spPr>
          <a:xfrm>
            <a:off x="2199654" y="2327220"/>
            <a:ext cx="357840" cy="504000"/>
          </a:xfrm>
          <a:prstGeom prst="rect">
            <a:avLst/>
          </a:prstGeom>
        </p:spPr>
      </p:pic>
      <p:pic>
        <p:nvPicPr>
          <p:cNvPr id="69" name="Picture 4">
            <a:extLst>
              <a:ext uri="{FF2B5EF4-FFF2-40B4-BE49-F238E27FC236}">
                <a16:creationId xmlns:a16="http://schemas.microsoft.com/office/drawing/2014/main" id="{6B2EEE0C-25ED-4B47-A220-4B91E6902AE4}"/>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738143" y="2212997"/>
            <a:ext cx="888491" cy="228447"/>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6">
            <a:extLst>
              <a:ext uri="{FF2B5EF4-FFF2-40B4-BE49-F238E27FC236}">
                <a16:creationId xmlns:a16="http://schemas.microsoft.com/office/drawing/2014/main" id="{C9B1E6F7-B0AD-4EB8-A612-F7BD8236C139}"/>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278632" y="2404925"/>
            <a:ext cx="1298882" cy="360575"/>
          </a:xfrm>
          <a:prstGeom prst="rect">
            <a:avLst/>
          </a:prstGeom>
          <a:noFill/>
          <a:extLst>
            <a:ext uri="{909E8E84-426E-40DD-AFC4-6F175D3DCCD1}">
              <a14:hiddenFill xmlns:a14="http://schemas.microsoft.com/office/drawing/2010/main">
                <a:solidFill>
                  <a:srgbClr val="FFFFFF"/>
                </a:solidFill>
              </a14:hiddenFill>
            </a:ext>
          </a:extLst>
        </p:spPr>
      </p:pic>
      <p:pic>
        <p:nvPicPr>
          <p:cNvPr id="71" name="Snagit_SNG800">
            <a:extLst>
              <a:ext uri="{FF2B5EF4-FFF2-40B4-BE49-F238E27FC236}">
                <a16:creationId xmlns:a16="http://schemas.microsoft.com/office/drawing/2014/main" id="{18E8AE99-A5F4-48B8-AF08-5A92495ED0F1}"/>
              </a:ext>
            </a:extLst>
          </p:cNvPr>
          <p:cNvPicPr>
            <a:picLocks noChangeAspect="1"/>
          </p:cNvPicPr>
          <p:nvPr/>
        </p:nvPicPr>
        <p:blipFill>
          <a:blip r:embed="rId15"/>
          <a:stretch>
            <a:fillRect/>
          </a:stretch>
        </p:blipFill>
        <p:spPr>
          <a:xfrm>
            <a:off x="5052816" y="1668834"/>
            <a:ext cx="351971" cy="283131"/>
          </a:xfrm>
          <a:prstGeom prst="rect">
            <a:avLst/>
          </a:prstGeom>
        </p:spPr>
      </p:pic>
      <p:pic>
        <p:nvPicPr>
          <p:cNvPr id="72" name="Picture 16" descr="Servlet and jsp programming by Bilalnawaz1994">
            <a:extLst>
              <a:ext uri="{FF2B5EF4-FFF2-40B4-BE49-F238E27FC236}">
                <a16:creationId xmlns:a16="http://schemas.microsoft.com/office/drawing/2014/main" id="{AD31347A-BF4F-4C8E-A7A0-5BB3637E0393}"/>
              </a:ext>
            </a:extLst>
          </p:cNvPr>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5765086" y="1614491"/>
            <a:ext cx="193256" cy="354157"/>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22" descr="Spring Batch Processing Example | LaptrinhX">
            <a:extLst>
              <a:ext uri="{FF2B5EF4-FFF2-40B4-BE49-F238E27FC236}">
                <a16:creationId xmlns:a16="http://schemas.microsoft.com/office/drawing/2014/main" id="{0CFA9F7F-6873-4C3E-BBE9-4F2DB8817639}"/>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58699" t="20906" r="11485"/>
          <a:stretch/>
        </p:blipFill>
        <p:spPr bwMode="auto">
          <a:xfrm>
            <a:off x="3877422" y="2292856"/>
            <a:ext cx="457449" cy="485398"/>
          </a:xfrm>
          <a:prstGeom prst="rect">
            <a:avLst/>
          </a:prstGeom>
          <a:noFill/>
          <a:extLst>
            <a:ext uri="{909E8E84-426E-40DD-AFC4-6F175D3DCCD1}">
              <a14:hiddenFill xmlns:a14="http://schemas.microsoft.com/office/drawing/2010/main">
                <a:solidFill>
                  <a:srgbClr val="FFFFFF"/>
                </a:solidFill>
              </a14:hiddenFill>
            </a:ext>
          </a:extLst>
        </p:spPr>
      </p:pic>
      <p:pic>
        <p:nvPicPr>
          <p:cNvPr id="74" name="Picture 24" descr="Camunda | Brands CA - CL">
            <a:extLst>
              <a:ext uri="{FF2B5EF4-FFF2-40B4-BE49-F238E27FC236}">
                <a16:creationId xmlns:a16="http://schemas.microsoft.com/office/drawing/2014/main" id="{46A79F5B-D21D-47C1-BFE7-4FCD96BF79EA}"/>
              </a:ext>
            </a:extLst>
          </p:cNvPr>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5704129" y="2512390"/>
            <a:ext cx="730890" cy="222133"/>
          </a:xfrm>
          <a:prstGeom prst="rect">
            <a:avLst/>
          </a:prstGeom>
          <a:noFill/>
          <a:extLst>
            <a:ext uri="{909E8E84-426E-40DD-AFC4-6F175D3DCCD1}">
              <a14:hiddenFill xmlns:a14="http://schemas.microsoft.com/office/drawing/2010/main">
                <a:solidFill>
                  <a:srgbClr val="FFFFFF"/>
                </a:solidFill>
              </a14:hiddenFill>
            </a:ext>
          </a:extLst>
        </p:spPr>
      </p:pic>
      <p:pic>
        <p:nvPicPr>
          <p:cNvPr id="75" name="Snagit_SNG848">
            <a:extLst>
              <a:ext uri="{FF2B5EF4-FFF2-40B4-BE49-F238E27FC236}">
                <a16:creationId xmlns:a16="http://schemas.microsoft.com/office/drawing/2014/main" id="{97B482DD-A5B0-4869-AB57-A64DDB2E1D57}"/>
              </a:ext>
            </a:extLst>
          </p:cNvPr>
          <p:cNvPicPr>
            <a:picLocks noChangeAspect="1"/>
          </p:cNvPicPr>
          <p:nvPr/>
        </p:nvPicPr>
        <p:blipFill>
          <a:blip r:embed="rId19"/>
          <a:stretch>
            <a:fillRect/>
          </a:stretch>
        </p:blipFill>
        <p:spPr>
          <a:xfrm>
            <a:off x="5497126" y="2233300"/>
            <a:ext cx="976381" cy="214643"/>
          </a:xfrm>
          <a:prstGeom prst="rect">
            <a:avLst/>
          </a:prstGeom>
        </p:spPr>
      </p:pic>
      <p:pic>
        <p:nvPicPr>
          <p:cNvPr id="76" name="Picture 75">
            <a:extLst>
              <a:ext uri="{FF2B5EF4-FFF2-40B4-BE49-F238E27FC236}">
                <a16:creationId xmlns:a16="http://schemas.microsoft.com/office/drawing/2014/main" id="{ACB625BB-3A3E-4296-8E44-B054C537F449}"/>
              </a:ext>
            </a:extLst>
          </p:cNvPr>
          <p:cNvPicPr>
            <a:picLocks noChangeAspect="1"/>
          </p:cNvPicPr>
          <p:nvPr/>
        </p:nvPicPr>
        <p:blipFill>
          <a:blip r:embed="rId20">
            <a:clrChange>
              <a:clrFrom>
                <a:srgbClr val="FFFFFF"/>
              </a:clrFrom>
              <a:clrTo>
                <a:srgbClr val="FFFFFF">
                  <a:alpha val="0"/>
                </a:srgbClr>
              </a:clrTo>
            </a:clrChange>
          </a:blip>
          <a:stretch>
            <a:fillRect/>
          </a:stretch>
        </p:blipFill>
        <p:spPr>
          <a:xfrm>
            <a:off x="3086695" y="1692568"/>
            <a:ext cx="297709" cy="281054"/>
          </a:xfrm>
          <a:prstGeom prst="rect">
            <a:avLst/>
          </a:prstGeom>
        </p:spPr>
      </p:pic>
      <p:pic>
        <p:nvPicPr>
          <p:cNvPr id="78" name="Picture 18" descr="Environment settings in an Angular CI/CD build process - Sigao Studios">
            <a:extLst>
              <a:ext uri="{FF2B5EF4-FFF2-40B4-BE49-F238E27FC236}">
                <a16:creationId xmlns:a16="http://schemas.microsoft.com/office/drawing/2014/main" id="{16BFC6F9-F5AB-424F-A84F-9380B64E359E}"/>
              </a:ext>
            </a:extLst>
          </p:cNvPr>
          <p:cNvPicPr>
            <a:picLocks noChangeAspect="1" noChangeArrowheads="1"/>
          </p:cNvPicPr>
          <p:nvPr/>
        </p:nvPicPr>
        <p:blipFill>
          <a:blip r:embed="rId21">
            <a:extLst>
              <a:ext uri="{28A0092B-C50C-407E-A947-70E740481C1C}">
                <a14:useLocalDpi xmlns:a14="http://schemas.microsoft.com/office/drawing/2010/main" val="0"/>
              </a:ext>
            </a:extLst>
          </a:blip>
          <a:srcRect/>
          <a:stretch>
            <a:fillRect/>
          </a:stretch>
        </p:blipFill>
        <p:spPr bwMode="auto">
          <a:xfrm>
            <a:off x="1995185" y="1643089"/>
            <a:ext cx="818424" cy="409212"/>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20" descr="Integrations - Workflow.com">
            <a:extLst>
              <a:ext uri="{FF2B5EF4-FFF2-40B4-BE49-F238E27FC236}">
                <a16:creationId xmlns:a16="http://schemas.microsoft.com/office/drawing/2014/main" id="{D14DE237-30ED-4A15-A3F9-A39CA883AFE6}"/>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802675" y="1717582"/>
            <a:ext cx="497087" cy="319557"/>
          </a:xfrm>
          <a:prstGeom prst="rect">
            <a:avLst/>
          </a:prstGeom>
          <a:noFill/>
          <a:extLst>
            <a:ext uri="{909E8E84-426E-40DD-AFC4-6F175D3DCCD1}">
              <a14:hiddenFill xmlns:a14="http://schemas.microsoft.com/office/drawing/2010/main">
                <a:solidFill>
                  <a:srgbClr val="FFFFFF"/>
                </a:solidFill>
              </a14:hiddenFill>
            </a:ext>
          </a:extLst>
        </p:spPr>
      </p:pic>
      <p:pic>
        <p:nvPicPr>
          <p:cNvPr id="81" name="Snagit_SNG815">
            <a:extLst>
              <a:ext uri="{FF2B5EF4-FFF2-40B4-BE49-F238E27FC236}">
                <a16:creationId xmlns:a16="http://schemas.microsoft.com/office/drawing/2014/main" id="{26B9CE80-E5CD-4386-B32D-BE196AF6F2A6}"/>
              </a:ext>
            </a:extLst>
          </p:cNvPr>
          <p:cNvPicPr>
            <a:picLocks noChangeAspect="1"/>
          </p:cNvPicPr>
          <p:nvPr/>
        </p:nvPicPr>
        <p:blipFill>
          <a:blip r:embed="rId23"/>
          <a:stretch>
            <a:fillRect/>
          </a:stretch>
        </p:blipFill>
        <p:spPr>
          <a:xfrm>
            <a:off x="5027699" y="3473237"/>
            <a:ext cx="401995" cy="167839"/>
          </a:xfrm>
          <a:prstGeom prst="rect">
            <a:avLst/>
          </a:prstGeom>
        </p:spPr>
      </p:pic>
      <p:pic>
        <p:nvPicPr>
          <p:cNvPr id="82" name="Picture 30" descr="Software Trends – blogs about software developments">
            <a:extLst>
              <a:ext uri="{FF2B5EF4-FFF2-40B4-BE49-F238E27FC236}">
                <a16:creationId xmlns:a16="http://schemas.microsoft.com/office/drawing/2014/main" id="{156F1F37-0A59-4279-930F-9D92150A428F}"/>
              </a:ext>
            </a:extLst>
          </p:cNvPr>
          <p:cNvPicPr>
            <a:picLocks noChangeAspect="1" noChangeArrowheads="1"/>
          </p:cNvPicPr>
          <p:nvPr/>
        </p:nvPicPr>
        <p:blipFill rotWithShape="1">
          <a:blip r:embed="rId24">
            <a:extLst>
              <a:ext uri="{28A0092B-C50C-407E-A947-70E740481C1C}">
                <a14:useLocalDpi xmlns:a14="http://schemas.microsoft.com/office/drawing/2010/main" val="0"/>
              </a:ext>
            </a:extLst>
          </a:blip>
          <a:srcRect t="41728" b="41926"/>
          <a:stretch/>
        </p:blipFill>
        <p:spPr bwMode="auto">
          <a:xfrm>
            <a:off x="492684" y="2929989"/>
            <a:ext cx="1313949" cy="214769"/>
          </a:xfrm>
          <a:prstGeom prst="rect">
            <a:avLst/>
          </a:prstGeom>
          <a:noFill/>
          <a:extLst>
            <a:ext uri="{909E8E84-426E-40DD-AFC4-6F175D3DCCD1}">
              <a14:hiddenFill xmlns:a14="http://schemas.microsoft.com/office/drawing/2010/main">
                <a:solidFill>
                  <a:srgbClr val="FFFFFF"/>
                </a:solidFill>
              </a14:hiddenFill>
            </a:ext>
          </a:extLst>
        </p:spPr>
      </p:pic>
      <p:pic>
        <p:nvPicPr>
          <p:cNvPr id="83" name="Picture 14" descr="Apache Tomcat – Logos Download">
            <a:extLst>
              <a:ext uri="{FF2B5EF4-FFF2-40B4-BE49-F238E27FC236}">
                <a16:creationId xmlns:a16="http://schemas.microsoft.com/office/drawing/2014/main" id="{5284B85F-33EC-4C21-A6EA-569A892CF5D5}"/>
              </a:ext>
            </a:extLst>
          </p:cNvPr>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2078201" y="3421655"/>
            <a:ext cx="453621" cy="246341"/>
          </a:xfrm>
          <a:prstGeom prst="rect">
            <a:avLst/>
          </a:prstGeom>
          <a:noFill/>
          <a:extLst>
            <a:ext uri="{909E8E84-426E-40DD-AFC4-6F175D3DCCD1}">
              <a14:hiddenFill xmlns:a14="http://schemas.microsoft.com/office/drawing/2010/main">
                <a:solidFill>
                  <a:srgbClr val="FFFFFF"/>
                </a:solidFill>
              </a14:hiddenFill>
            </a:ext>
          </a:extLst>
        </p:spPr>
      </p:pic>
      <p:pic>
        <p:nvPicPr>
          <p:cNvPr id="84" name="Picture 28">
            <a:extLst>
              <a:ext uri="{FF2B5EF4-FFF2-40B4-BE49-F238E27FC236}">
                <a16:creationId xmlns:a16="http://schemas.microsoft.com/office/drawing/2014/main" id="{C5E75361-0C7E-4CF8-B231-FF3A2C822A58}"/>
              </a:ext>
            </a:extLst>
          </p:cNvPr>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1329927" y="3415140"/>
            <a:ext cx="592082" cy="22593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29A603AC-5656-42A9-9C51-4C3898542F96}"/>
              </a:ext>
            </a:extLst>
          </p:cNvPr>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887101" y="3307292"/>
            <a:ext cx="275080" cy="401107"/>
          </a:xfrm>
          <a:prstGeom prst="rect">
            <a:avLst/>
          </a:prstGeom>
          <a:noFill/>
          <a:extLst>
            <a:ext uri="{909E8E84-426E-40DD-AFC4-6F175D3DCCD1}">
              <a14:hiddenFill xmlns:a14="http://schemas.microsoft.com/office/drawing/2010/main">
                <a:solidFill>
                  <a:srgbClr val="FFFFFF"/>
                </a:solidFill>
              </a14:hiddenFill>
            </a:ext>
          </a:extLst>
        </p:spPr>
      </p:pic>
      <p:pic>
        <p:nvPicPr>
          <p:cNvPr id="86" name="Picture 12" descr="Level Up Conference - Breakout Sessions | LogicMonitor Level Up">
            <a:extLst>
              <a:ext uri="{FF2B5EF4-FFF2-40B4-BE49-F238E27FC236}">
                <a16:creationId xmlns:a16="http://schemas.microsoft.com/office/drawing/2014/main" id="{A08E596F-29F3-4202-B40E-CB564264DAD8}"/>
              </a:ext>
            </a:extLst>
          </p:cNvPr>
          <p:cNvPicPr>
            <a:picLocks noChangeAspect="1" noChangeArrowheads="1"/>
          </p:cNvPicPr>
          <p:nvPr/>
        </p:nvPicPr>
        <p:blipFill>
          <a:blip r:embed="rId28">
            <a:extLst>
              <a:ext uri="{28A0092B-C50C-407E-A947-70E740481C1C}">
                <a14:useLocalDpi xmlns:a14="http://schemas.microsoft.com/office/drawing/2010/main" val="0"/>
              </a:ext>
            </a:extLst>
          </a:blip>
          <a:srcRect/>
          <a:stretch>
            <a:fillRect/>
          </a:stretch>
        </p:blipFill>
        <p:spPr bwMode="auto">
          <a:xfrm>
            <a:off x="612622" y="1844932"/>
            <a:ext cx="732455" cy="123475"/>
          </a:xfrm>
          <a:prstGeom prst="rect">
            <a:avLst/>
          </a:prstGeom>
          <a:noFill/>
          <a:extLst>
            <a:ext uri="{909E8E84-426E-40DD-AFC4-6F175D3DCCD1}">
              <a14:hiddenFill xmlns:a14="http://schemas.microsoft.com/office/drawing/2010/main">
                <a:solidFill>
                  <a:srgbClr val="FFFFFF"/>
                </a:solidFill>
              </a14:hiddenFill>
            </a:ext>
          </a:extLst>
        </p:spPr>
      </p:pic>
      <p:pic>
        <p:nvPicPr>
          <p:cNvPr id="87" name="Picture 8" descr="Press Kit | Atlassian">
            <a:extLst>
              <a:ext uri="{FF2B5EF4-FFF2-40B4-BE49-F238E27FC236}">
                <a16:creationId xmlns:a16="http://schemas.microsoft.com/office/drawing/2014/main" id="{77314448-882A-4192-A8B6-82495B6F6899}"/>
              </a:ext>
            </a:extLst>
          </p:cNvPr>
          <p:cNvPicPr>
            <a:picLocks noChangeAspect="1" noChangeArrowheads="1"/>
          </p:cNvPicPr>
          <p:nvPr/>
        </p:nvPicPr>
        <p:blipFill>
          <a:blip r:embed="rId29">
            <a:extLst>
              <a:ext uri="{28A0092B-C50C-407E-A947-70E740481C1C}">
                <a14:useLocalDpi xmlns:a14="http://schemas.microsoft.com/office/drawing/2010/main" val="0"/>
              </a:ext>
            </a:extLst>
          </a:blip>
          <a:srcRect/>
          <a:stretch>
            <a:fillRect/>
          </a:stretch>
        </p:blipFill>
        <p:spPr bwMode="auto">
          <a:xfrm>
            <a:off x="7545761" y="1193467"/>
            <a:ext cx="1067543" cy="13474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0" descr="Press Kit | Atlassian">
            <a:extLst>
              <a:ext uri="{FF2B5EF4-FFF2-40B4-BE49-F238E27FC236}">
                <a16:creationId xmlns:a16="http://schemas.microsoft.com/office/drawing/2014/main" id="{903AA9CC-5ECC-4198-BDEE-5655D1E5A8CB}"/>
              </a:ext>
            </a:extLst>
          </p:cNvPr>
          <p:cNvPicPr>
            <a:picLocks noChangeAspect="1" noChangeArrowheads="1"/>
          </p:cNvPicPr>
          <p:nvPr/>
        </p:nvPicPr>
        <p:blipFill>
          <a:blip r:embed="rId30">
            <a:extLst>
              <a:ext uri="{28A0092B-C50C-407E-A947-70E740481C1C}">
                <a14:useLocalDpi xmlns:a14="http://schemas.microsoft.com/office/drawing/2010/main" val="0"/>
              </a:ext>
            </a:extLst>
          </a:blip>
          <a:srcRect/>
          <a:stretch>
            <a:fillRect/>
          </a:stretch>
        </p:blipFill>
        <p:spPr bwMode="auto">
          <a:xfrm>
            <a:off x="7116793" y="830551"/>
            <a:ext cx="1328995" cy="17420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6" descr="JUnit – About">
            <a:extLst>
              <a:ext uri="{FF2B5EF4-FFF2-40B4-BE49-F238E27FC236}">
                <a16:creationId xmlns:a16="http://schemas.microsoft.com/office/drawing/2014/main" id="{7D852509-BA06-4444-B8BF-7464026C66D8}"/>
              </a:ext>
            </a:extLst>
          </p:cNvPr>
          <p:cNvPicPr>
            <a:picLocks noChangeAspect="1" noChangeArrowheads="1"/>
          </p:cNvPicPr>
          <p:nvPr/>
        </p:nvPicPr>
        <p:blipFill>
          <a:blip r:embed="rId31">
            <a:extLst>
              <a:ext uri="{28A0092B-C50C-407E-A947-70E740481C1C}">
                <a14:useLocalDpi xmlns:a14="http://schemas.microsoft.com/office/drawing/2010/main" val="0"/>
              </a:ext>
            </a:extLst>
          </a:blip>
          <a:srcRect/>
          <a:stretch>
            <a:fillRect/>
          </a:stretch>
        </p:blipFill>
        <p:spPr bwMode="auto">
          <a:xfrm>
            <a:off x="7794322" y="2085392"/>
            <a:ext cx="516398" cy="15778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Nexus Repository OSS - Software Component Management | Sonatype">
            <a:extLst>
              <a:ext uri="{FF2B5EF4-FFF2-40B4-BE49-F238E27FC236}">
                <a16:creationId xmlns:a16="http://schemas.microsoft.com/office/drawing/2014/main" id="{5E7C22BB-64AD-470A-91A0-0FF7E2D166D2}"/>
              </a:ext>
            </a:extLst>
          </p:cNvPr>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8322888" y="2903082"/>
            <a:ext cx="488652" cy="48865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SonarQube Logos and Usage | SonarQube">
            <a:extLst>
              <a:ext uri="{FF2B5EF4-FFF2-40B4-BE49-F238E27FC236}">
                <a16:creationId xmlns:a16="http://schemas.microsoft.com/office/drawing/2014/main" id="{C042565F-83AC-4B52-8861-9055D9D895C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662" y="3590242"/>
            <a:ext cx="711088" cy="260062"/>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Jest · 🃏 Delightful JavaScript Testing">
            <a:extLst>
              <a:ext uri="{FF2B5EF4-FFF2-40B4-BE49-F238E27FC236}">
                <a16:creationId xmlns:a16="http://schemas.microsoft.com/office/drawing/2014/main" id="{73A9AE61-E5D6-4A24-978F-2AF19506ADAF}"/>
              </a:ext>
            </a:extLst>
          </p:cNvPr>
          <p:cNvPicPr>
            <a:picLocks noChangeAspect="1" noChangeArrowheads="1"/>
          </p:cNvPicPr>
          <p:nvPr/>
        </p:nvPicPr>
        <p:blipFill>
          <a:blip r:embed="rId33">
            <a:extLst>
              <a:ext uri="{28A0092B-C50C-407E-A947-70E740481C1C}">
                <a14:useLocalDpi xmlns:a14="http://schemas.microsoft.com/office/drawing/2010/main" val="0"/>
              </a:ext>
            </a:extLst>
          </a:blip>
          <a:srcRect/>
          <a:stretch>
            <a:fillRect/>
          </a:stretch>
        </p:blipFill>
        <p:spPr bwMode="auto">
          <a:xfrm>
            <a:off x="7781291" y="2382895"/>
            <a:ext cx="457453" cy="23907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Logo&#10;&#10;Description automatically generated">
            <a:extLst>
              <a:ext uri="{FF2B5EF4-FFF2-40B4-BE49-F238E27FC236}">
                <a16:creationId xmlns:a16="http://schemas.microsoft.com/office/drawing/2014/main" id="{02144A6D-ACDE-43A8-8002-0526898D8084}"/>
              </a:ext>
            </a:extLst>
          </p:cNvPr>
          <p:cNvPicPr>
            <a:picLocks noChangeAspect="1"/>
          </p:cNvPicPr>
          <p:nvPr/>
        </p:nvPicPr>
        <p:blipFill>
          <a:blip r:embed="rId34"/>
          <a:stretch>
            <a:fillRect/>
          </a:stretch>
        </p:blipFill>
        <p:spPr>
          <a:xfrm>
            <a:off x="612622" y="1978850"/>
            <a:ext cx="585688" cy="463670"/>
          </a:xfrm>
          <a:prstGeom prst="rect">
            <a:avLst/>
          </a:prstGeom>
        </p:spPr>
      </p:pic>
      <p:sp>
        <p:nvSpPr>
          <p:cNvPr id="13" name="AutoShape 14" descr="Privacy by Design Foundation">
            <a:extLst>
              <a:ext uri="{FF2B5EF4-FFF2-40B4-BE49-F238E27FC236}">
                <a16:creationId xmlns:a16="http://schemas.microsoft.com/office/drawing/2014/main" id="{BD43A423-A056-497C-AC0A-D6D2EAC26A65}"/>
              </a:ext>
            </a:extLst>
          </p:cNvPr>
          <p:cNvSpPr>
            <a:spLocks noChangeAspect="1" noChangeArrowheads="1"/>
          </p:cNvSpPr>
          <p:nvPr/>
        </p:nvSpPr>
        <p:spPr bwMode="auto">
          <a:xfrm>
            <a:off x="4419600" y="241935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NL"/>
          </a:p>
        </p:txBody>
      </p:sp>
      <p:pic>
        <p:nvPicPr>
          <p:cNvPr id="1042" name="Picture 18">
            <a:extLst>
              <a:ext uri="{FF2B5EF4-FFF2-40B4-BE49-F238E27FC236}">
                <a16:creationId xmlns:a16="http://schemas.microsoft.com/office/drawing/2014/main" id="{9C128FD3-C2BC-4F66-8089-481E57ED82AF}"/>
              </a:ext>
            </a:extLst>
          </p:cNvPr>
          <p:cNvPicPr>
            <a:picLocks noChangeAspect="1" noChangeArrowheads="1"/>
          </p:cNvPicPr>
          <p:nvPr/>
        </p:nvPicPr>
        <p:blipFill>
          <a:blip r:embed="rId35">
            <a:extLst>
              <a:ext uri="{28A0092B-C50C-407E-A947-70E740481C1C}">
                <a14:useLocalDpi xmlns:a14="http://schemas.microsoft.com/office/drawing/2010/main" val="0"/>
              </a:ext>
            </a:extLst>
          </a:blip>
          <a:srcRect/>
          <a:stretch>
            <a:fillRect/>
          </a:stretch>
        </p:blipFill>
        <p:spPr bwMode="auto">
          <a:xfrm>
            <a:off x="5570143" y="3407901"/>
            <a:ext cx="330898" cy="297146"/>
          </a:xfrm>
          <a:prstGeom prst="rect">
            <a:avLst/>
          </a:prstGeom>
          <a:noFill/>
          <a:extLst>
            <a:ext uri="{909E8E84-426E-40DD-AFC4-6F175D3DCCD1}">
              <a14:hiddenFill xmlns:a14="http://schemas.microsoft.com/office/drawing/2010/main">
                <a:solidFill>
                  <a:srgbClr val="FFFFFF"/>
                </a:solidFill>
              </a14:hiddenFill>
            </a:ext>
          </a:extLst>
        </p:spPr>
      </p:pic>
      <p:pic>
        <p:nvPicPr>
          <p:cNvPr id="1046" name="Picture 22" descr="Qnapclub Store - KeyCloak">
            <a:extLst>
              <a:ext uri="{FF2B5EF4-FFF2-40B4-BE49-F238E27FC236}">
                <a16:creationId xmlns:a16="http://schemas.microsoft.com/office/drawing/2014/main" id="{18EA50AE-534D-47CD-9925-5B7FF2A749BA}"/>
              </a:ext>
            </a:extLst>
          </p:cNvPr>
          <p:cNvPicPr>
            <a:picLocks noChangeAspect="1" noChangeArrowheads="1"/>
          </p:cNvPicPr>
          <p:nvPr/>
        </p:nvPicPr>
        <p:blipFill>
          <a:blip r:embed="rId36">
            <a:extLst>
              <a:ext uri="{28A0092B-C50C-407E-A947-70E740481C1C}">
                <a14:useLocalDpi xmlns:a14="http://schemas.microsoft.com/office/drawing/2010/main" val="0"/>
              </a:ext>
            </a:extLst>
          </a:blip>
          <a:srcRect/>
          <a:stretch>
            <a:fillRect/>
          </a:stretch>
        </p:blipFill>
        <p:spPr bwMode="auto">
          <a:xfrm>
            <a:off x="5977015" y="3330320"/>
            <a:ext cx="468532" cy="468532"/>
          </a:xfrm>
          <a:prstGeom prst="rect">
            <a:avLst/>
          </a:prstGeom>
          <a:noFill/>
          <a:extLst>
            <a:ext uri="{909E8E84-426E-40DD-AFC4-6F175D3DCCD1}">
              <a14:hiddenFill xmlns:a14="http://schemas.microsoft.com/office/drawing/2010/main">
                <a:solidFill>
                  <a:srgbClr val="FFFFFF"/>
                </a:solidFill>
              </a14:hiddenFill>
            </a:ext>
          </a:extLst>
        </p:spPr>
      </p:pic>
      <p:pic>
        <p:nvPicPr>
          <p:cNvPr id="1050" name="Picture 26">
            <a:extLst>
              <a:ext uri="{FF2B5EF4-FFF2-40B4-BE49-F238E27FC236}">
                <a16:creationId xmlns:a16="http://schemas.microsoft.com/office/drawing/2014/main" id="{6568E444-CA03-4C16-B7C9-A9D9BC05E1E3}"/>
              </a:ext>
            </a:extLst>
          </p:cNvPr>
          <p:cNvPicPr>
            <a:picLocks noChangeAspect="1" noChangeArrowheads="1"/>
          </p:cNvPicPr>
          <p:nvPr/>
        </p:nvPicPr>
        <p:blipFill>
          <a:blip r:embed="rId37">
            <a:extLst>
              <a:ext uri="{28A0092B-C50C-407E-A947-70E740481C1C}">
                <a14:useLocalDpi xmlns:a14="http://schemas.microsoft.com/office/drawing/2010/main" val="0"/>
              </a:ext>
            </a:extLst>
          </a:blip>
          <a:srcRect/>
          <a:stretch>
            <a:fillRect/>
          </a:stretch>
        </p:blipFill>
        <p:spPr bwMode="auto">
          <a:xfrm>
            <a:off x="7084934" y="1473759"/>
            <a:ext cx="508385" cy="211827"/>
          </a:xfrm>
          <a:prstGeom prst="rect">
            <a:avLst/>
          </a:prstGeom>
          <a:noFill/>
          <a:extLst>
            <a:ext uri="{909E8E84-426E-40DD-AFC4-6F175D3DCCD1}">
              <a14:hiddenFill xmlns:a14="http://schemas.microsoft.com/office/drawing/2010/main">
                <a:solidFill>
                  <a:srgbClr val="FFFFFF"/>
                </a:solidFill>
              </a14:hiddenFill>
            </a:ext>
          </a:extLst>
        </p:spPr>
      </p:pic>
      <p:pic>
        <p:nvPicPr>
          <p:cNvPr id="1052" name="Picture 28">
            <a:extLst>
              <a:ext uri="{FF2B5EF4-FFF2-40B4-BE49-F238E27FC236}">
                <a16:creationId xmlns:a16="http://schemas.microsoft.com/office/drawing/2014/main" id="{2531A402-2F6B-4580-8B08-AEFFA62CB0F2}"/>
              </a:ext>
            </a:extLst>
          </p:cNvPr>
          <p:cNvPicPr>
            <a:picLocks noChangeAspect="1" noChangeArrowheads="1"/>
          </p:cNvPicPr>
          <p:nvPr/>
        </p:nvPicPr>
        <p:blipFill>
          <a:blip r:embed="rId38">
            <a:extLst>
              <a:ext uri="{28A0092B-C50C-407E-A947-70E740481C1C}">
                <a14:useLocalDpi xmlns:a14="http://schemas.microsoft.com/office/drawing/2010/main" val="0"/>
              </a:ext>
            </a:extLst>
          </a:blip>
          <a:srcRect/>
          <a:stretch>
            <a:fillRect/>
          </a:stretch>
        </p:blipFill>
        <p:spPr bwMode="auto">
          <a:xfrm>
            <a:off x="7363857" y="3091454"/>
            <a:ext cx="829094" cy="209592"/>
          </a:xfrm>
          <a:prstGeom prst="rect">
            <a:avLst/>
          </a:prstGeom>
          <a:noFill/>
          <a:extLst>
            <a:ext uri="{909E8E84-426E-40DD-AFC4-6F175D3DCCD1}">
              <a14:hiddenFill xmlns:a14="http://schemas.microsoft.com/office/drawing/2010/main">
                <a:solidFill>
                  <a:srgbClr val="FFFFFF"/>
                </a:solidFill>
              </a14:hiddenFill>
            </a:ext>
          </a:extLst>
        </p:spPr>
      </p:pic>
      <p:pic>
        <p:nvPicPr>
          <p:cNvPr id="1056" name="Picture 32">
            <a:extLst>
              <a:ext uri="{FF2B5EF4-FFF2-40B4-BE49-F238E27FC236}">
                <a16:creationId xmlns:a16="http://schemas.microsoft.com/office/drawing/2014/main" id="{5F9B1A68-C9B6-4A34-9E69-E5D739721292}"/>
              </a:ext>
            </a:extLst>
          </p:cNvPr>
          <p:cNvPicPr>
            <a:picLocks noChangeAspect="1" noChangeArrowheads="1"/>
          </p:cNvPicPr>
          <p:nvPr/>
        </p:nvPicPr>
        <p:blipFill>
          <a:blip r:embed="rId39">
            <a:extLst>
              <a:ext uri="{28A0092B-C50C-407E-A947-70E740481C1C}">
                <a14:useLocalDpi xmlns:a14="http://schemas.microsoft.com/office/drawing/2010/main" val="0"/>
              </a:ext>
            </a:extLst>
          </a:blip>
          <a:srcRect/>
          <a:stretch>
            <a:fillRect/>
          </a:stretch>
        </p:blipFill>
        <p:spPr bwMode="auto">
          <a:xfrm>
            <a:off x="5061553" y="3027149"/>
            <a:ext cx="887101" cy="263204"/>
          </a:xfrm>
          <a:prstGeom prst="rect">
            <a:avLst/>
          </a:prstGeom>
          <a:noFill/>
          <a:extLst>
            <a:ext uri="{909E8E84-426E-40DD-AFC4-6F175D3DCCD1}">
              <a14:hiddenFill xmlns:a14="http://schemas.microsoft.com/office/drawing/2010/main">
                <a:solidFill>
                  <a:srgbClr val="FFFFFF"/>
                </a:solidFill>
              </a14:hiddenFill>
            </a:ext>
          </a:extLst>
        </p:spPr>
      </p:pic>
      <p:pic>
        <p:nvPicPr>
          <p:cNvPr id="1058" name="Picture 34" descr="Check IP address blacklist status in Bash - Sysadmins of the North">
            <a:extLst>
              <a:ext uri="{FF2B5EF4-FFF2-40B4-BE49-F238E27FC236}">
                <a16:creationId xmlns:a16="http://schemas.microsoft.com/office/drawing/2014/main" id="{CB965B46-C1CA-4525-A908-FEC341B08451}"/>
              </a:ext>
            </a:extLst>
          </p:cNvPr>
          <p:cNvPicPr>
            <a:picLocks noChangeAspect="1" noChangeArrowheads="1"/>
          </p:cNvPicPr>
          <p:nvPr/>
        </p:nvPicPr>
        <p:blipFill>
          <a:blip r:embed="rId40">
            <a:extLst>
              <a:ext uri="{28A0092B-C50C-407E-A947-70E740481C1C}">
                <a14:useLocalDpi xmlns:a14="http://schemas.microsoft.com/office/drawing/2010/main" val="0"/>
              </a:ext>
            </a:extLst>
          </a:blip>
          <a:srcRect/>
          <a:stretch>
            <a:fillRect/>
          </a:stretch>
        </p:blipFill>
        <p:spPr bwMode="auto">
          <a:xfrm>
            <a:off x="5891965" y="2985218"/>
            <a:ext cx="647958" cy="273416"/>
          </a:xfrm>
          <a:prstGeom prst="rect">
            <a:avLst/>
          </a:prstGeom>
          <a:noFill/>
          <a:extLst>
            <a:ext uri="{909E8E84-426E-40DD-AFC4-6F175D3DCCD1}">
              <a14:hiddenFill xmlns:a14="http://schemas.microsoft.com/office/drawing/2010/main">
                <a:solidFill>
                  <a:srgbClr val="FFFFFF"/>
                </a:solidFill>
              </a14:hiddenFill>
            </a:ext>
          </a:extLst>
        </p:spPr>
      </p:pic>
      <p:pic>
        <p:nvPicPr>
          <p:cNvPr id="1060" name="Picture 36" descr="Docker Logos | Docker">
            <a:extLst>
              <a:ext uri="{FF2B5EF4-FFF2-40B4-BE49-F238E27FC236}">
                <a16:creationId xmlns:a16="http://schemas.microsoft.com/office/drawing/2014/main" id="{8B4C9F9A-A65D-4776-824D-3877B9987B02}"/>
              </a:ext>
            </a:extLst>
          </p:cNvPr>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2152943" y="2934809"/>
            <a:ext cx="435161" cy="372483"/>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20" descr="Integrations - Workflow.com">
            <a:extLst>
              <a:ext uri="{FF2B5EF4-FFF2-40B4-BE49-F238E27FC236}">
                <a16:creationId xmlns:a16="http://schemas.microsoft.com/office/drawing/2014/main" id="{9F0D698A-55FB-48C4-A53C-4A335ACA5818}"/>
              </a:ext>
            </a:extLst>
          </p:cNvPr>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174755" y="2298819"/>
            <a:ext cx="635395" cy="408469"/>
          </a:xfrm>
          <a:prstGeom prst="rect">
            <a:avLst/>
          </a:prstGeom>
          <a:noFill/>
          <a:extLst>
            <a:ext uri="{909E8E84-426E-40DD-AFC4-6F175D3DCCD1}">
              <a14:hiddenFill xmlns:a14="http://schemas.microsoft.com/office/drawing/2010/main">
                <a:solidFill>
                  <a:srgbClr val="FFFFFF"/>
                </a:solidFill>
              </a14:hiddenFill>
            </a:ext>
          </a:extLst>
        </p:spPr>
      </p:pic>
      <p:pic>
        <p:nvPicPr>
          <p:cNvPr id="1062" name="Picture 38" descr="Skype for Business - Wikipedia">
            <a:extLst>
              <a:ext uri="{FF2B5EF4-FFF2-40B4-BE49-F238E27FC236}">
                <a16:creationId xmlns:a16="http://schemas.microsoft.com/office/drawing/2014/main" id="{5612C79C-479F-44D5-A402-C5EA173C012C}"/>
              </a:ext>
            </a:extLst>
          </p:cNvPr>
          <p:cNvPicPr>
            <a:picLocks noChangeAspect="1" noChangeArrowheads="1"/>
          </p:cNvPicPr>
          <p:nvPr/>
        </p:nvPicPr>
        <p:blipFill>
          <a:blip r:embed="rId42">
            <a:extLst>
              <a:ext uri="{28A0092B-C50C-407E-A947-70E740481C1C}">
                <a14:useLocalDpi xmlns:a14="http://schemas.microsoft.com/office/drawing/2010/main" val="0"/>
              </a:ext>
            </a:extLst>
          </a:blip>
          <a:srcRect/>
          <a:stretch>
            <a:fillRect/>
          </a:stretch>
        </p:blipFill>
        <p:spPr bwMode="auto">
          <a:xfrm>
            <a:off x="10346783" y="76775"/>
            <a:ext cx="106479" cy="106479"/>
          </a:xfrm>
          <a:prstGeom prst="rect">
            <a:avLst/>
          </a:prstGeom>
          <a:noFill/>
          <a:extLst>
            <a:ext uri="{909E8E84-426E-40DD-AFC4-6F175D3DCCD1}">
              <a14:hiddenFill xmlns:a14="http://schemas.microsoft.com/office/drawing/2010/main">
                <a:solidFill>
                  <a:srgbClr val="FFFFFF"/>
                </a:solidFill>
              </a14:hiddenFill>
            </a:ext>
          </a:extLst>
        </p:spPr>
      </p:pic>
      <p:pic>
        <p:nvPicPr>
          <p:cNvPr id="1064" name="Picture 40" descr="Microsoft Teams | Avans tools">
            <a:extLst>
              <a:ext uri="{FF2B5EF4-FFF2-40B4-BE49-F238E27FC236}">
                <a16:creationId xmlns:a16="http://schemas.microsoft.com/office/drawing/2014/main" id="{9D549F15-1533-4391-B735-C652E8D58ED8}"/>
              </a:ext>
            </a:extLst>
          </p:cNvPr>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6852594" y="1034368"/>
            <a:ext cx="423949" cy="423949"/>
          </a:xfrm>
          <a:prstGeom prst="rect">
            <a:avLst/>
          </a:prstGeom>
          <a:noFill/>
          <a:extLst>
            <a:ext uri="{909E8E84-426E-40DD-AFC4-6F175D3DCCD1}">
              <a14:hiddenFill xmlns:a14="http://schemas.microsoft.com/office/drawing/2010/main">
                <a:solidFill>
                  <a:srgbClr val="FFFFFF"/>
                </a:solidFill>
              </a14:hiddenFill>
            </a:ext>
          </a:extLst>
        </p:spPr>
      </p:pic>
      <p:pic>
        <p:nvPicPr>
          <p:cNvPr id="1066" name="Picture 42" descr="Skype for Business Logo - Collaborative Solutions">
            <a:extLst>
              <a:ext uri="{FF2B5EF4-FFF2-40B4-BE49-F238E27FC236}">
                <a16:creationId xmlns:a16="http://schemas.microsoft.com/office/drawing/2014/main" id="{F879B2EB-D210-4934-97F4-F8468D08575D}"/>
              </a:ext>
            </a:extLst>
          </p:cNvPr>
          <p:cNvPicPr>
            <a:picLocks noChangeAspect="1" noChangeArrowheads="1"/>
          </p:cNvPicPr>
          <p:nvPr/>
        </p:nvPicPr>
        <p:blipFill>
          <a:blip r:embed="rId44">
            <a:extLst>
              <a:ext uri="{28A0092B-C50C-407E-A947-70E740481C1C}">
                <a14:useLocalDpi xmlns:a14="http://schemas.microsoft.com/office/drawing/2010/main" val="0"/>
              </a:ext>
            </a:extLst>
          </a:blip>
          <a:srcRect/>
          <a:stretch>
            <a:fillRect/>
          </a:stretch>
        </p:blipFill>
        <p:spPr bwMode="auto">
          <a:xfrm>
            <a:off x="5818348" y="416839"/>
            <a:ext cx="429585" cy="427437"/>
          </a:xfrm>
          <a:prstGeom prst="rect">
            <a:avLst/>
          </a:prstGeom>
          <a:noFill/>
          <a:extLst>
            <a:ext uri="{909E8E84-426E-40DD-AFC4-6F175D3DCCD1}">
              <a14:hiddenFill xmlns:a14="http://schemas.microsoft.com/office/drawing/2010/main">
                <a:solidFill>
                  <a:srgbClr val="FFFFFF"/>
                </a:solidFill>
              </a14:hiddenFill>
            </a:ext>
          </a:extLst>
        </p:spPr>
      </p:pic>
      <p:pic>
        <p:nvPicPr>
          <p:cNvPr id="1068" name="Picture 44" descr="Cucumber Usage Command Line Parameters - Testing Advice">
            <a:extLst>
              <a:ext uri="{FF2B5EF4-FFF2-40B4-BE49-F238E27FC236}">
                <a16:creationId xmlns:a16="http://schemas.microsoft.com/office/drawing/2014/main" id="{BD506982-3AA3-45F3-9781-32EDA9E4DDB4}"/>
              </a:ext>
            </a:extLst>
          </p:cNvPr>
          <p:cNvPicPr>
            <a:picLocks noChangeAspect="1" noChangeArrowheads="1"/>
          </p:cNvPicPr>
          <p:nvPr/>
        </p:nvPicPr>
        <p:blipFill rotWithShape="1">
          <a:blip r:embed="rId45">
            <a:extLst>
              <a:ext uri="{28A0092B-C50C-407E-A947-70E740481C1C}">
                <a14:useLocalDpi xmlns:a14="http://schemas.microsoft.com/office/drawing/2010/main" val="0"/>
              </a:ext>
            </a:extLst>
          </a:blip>
          <a:srcRect t="19806" b="19732"/>
          <a:stretch/>
        </p:blipFill>
        <p:spPr bwMode="auto">
          <a:xfrm>
            <a:off x="8474424" y="2059046"/>
            <a:ext cx="496127" cy="192837"/>
          </a:xfrm>
          <a:prstGeom prst="rect">
            <a:avLst/>
          </a:prstGeom>
          <a:noFill/>
          <a:extLst>
            <a:ext uri="{909E8E84-426E-40DD-AFC4-6F175D3DCCD1}">
              <a14:hiddenFill xmlns:a14="http://schemas.microsoft.com/office/drawing/2010/main">
                <a:solidFill>
                  <a:srgbClr val="FFFFFF"/>
                </a:solidFill>
              </a14:hiddenFill>
            </a:ext>
          </a:extLst>
        </p:spPr>
      </p:pic>
      <p:pic>
        <p:nvPicPr>
          <p:cNvPr id="1070" name="Picture 46" descr="Bitbucket | The Git solution for professional teams">
            <a:extLst>
              <a:ext uri="{FF2B5EF4-FFF2-40B4-BE49-F238E27FC236}">
                <a16:creationId xmlns:a16="http://schemas.microsoft.com/office/drawing/2014/main" id="{0705B69E-FF10-4976-AF5E-5159946CB64E}"/>
              </a:ext>
            </a:extLst>
          </p:cNvPr>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7709987" y="1462899"/>
            <a:ext cx="885029" cy="127073"/>
          </a:xfrm>
          <a:prstGeom prst="rect">
            <a:avLst/>
          </a:prstGeom>
          <a:noFill/>
          <a:extLst>
            <a:ext uri="{909E8E84-426E-40DD-AFC4-6F175D3DCCD1}">
              <a14:hiddenFill xmlns:a14="http://schemas.microsoft.com/office/drawing/2010/main">
                <a:solidFill>
                  <a:srgbClr val="FFFFFF"/>
                </a:solidFill>
              </a14:hiddenFill>
            </a:ext>
          </a:extLst>
        </p:spPr>
      </p:pic>
      <p:pic>
        <p:nvPicPr>
          <p:cNvPr id="1072" name="Picture 48" descr="eHerkenning (@eHerkenning) | Twitter">
            <a:extLst>
              <a:ext uri="{FF2B5EF4-FFF2-40B4-BE49-F238E27FC236}">
                <a16:creationId xmlns:a16="http://schemas.microsoft.com/office/drawing/2014/main" id="{06C7F5F8-6AC7-4295-88CC-82B49C15B238}"/>
              </a:ext>
            </a:extLst>
          </p:cNvPr>
          <p:cNvPicPr>
            <a:picLocks noChangeAspect="1" noChangeArrowheads="1"/>
          </p:cNvPicPr>
          <p:nvPr/>
        </p:nvPicPr>
        <p:blipFill rotWithShape="1">
          <a:blip r:embed="rId47">
            <a:extLst>
              <a:ext uri="{28A0092B-C50C-407E-A947-70E740481C1C}">
                <a14:useLocalDpi xmlns:a14="http://schemas.microsoft.com/office/drawing/2010/main" val="0"/>
              </a:ext>
            </a:extLst>
          </a:blip>
          <a:srcRect t="39646" b="39751"/>
          <a:stretch/>
        </p:blipFill>
        <p:spPr bwMode="auto">
          <a:xfrm>
            <a:off x="1757869" y="541071"/>
            <a:ext cx="799625" cy="164744"/>
          </a:xfrm>
          <a:prstGeom prst="rect">
            <a:avLst/>
          </a:prstGeom>
          <a:noFill/>
          <a:extLst>
            <a:ext uri="{909E8E84-426E-40DD-AFC4-6F175D3DCCD1}">
              <a14:hiddenFill xmlns:a14="http://schemas.microsoft.com/office/drawing/2010/main">
                <a:solidFill>
                  <a:srgbClr val="FFFFFF"/>
                </a:solidFill>
              </a14:hiddenFill>
            </a:ext>
          </a:extLst>
        </p:spPr>
      </p:pic>
      <p:pic>
        <p:nvPicPr>
          <p:cNvPr id="1074" name="Picture 50">
            <a:extLst>
              <a:ext uri="{FF2B5EF4-FFF2-40B4-BE49-F238E27FC236}">
                <a16:creationId xmlns:a16="http://schemas.microsoft.com/office/drawing/2014/main" id="{7DFCE958-F657-4C70-8D87-919051D4C6CA}"/>
              </a:ext>
            </a:extLst>
          </p:cNvPr>
          <p:cNvPicPr>
            <a:picLocks noChangeAspect="1" noChangeArrowheads="1"/>
          </p:cNvPicPr>
          <p:nvPr/>
        </p:nvPicPr>
        <p:blipFill>
          <a:blip r:embed="rId48">
            <a:extLst>
              <a:ext uri="{28A0092B-C50C-407E-A947-70E740481C1C}">
                <a14:useLocalDpi xmlns:a14="http://schemas.microsoft.com/office/drawing/2010/main" val="0"/>
              </a:ext>
            </a:extLst>
          </a:blip>
          <a:srcRect/>
          <a:stretch>
            <a:fillRect/>
          </a:stretch>
        </p:blipFill>
        <p:spPr bwMode="auto">
          <a:xfrm>
            <a:off x="2945500" y="3546132"/>
            <a:ext cx="467531" cy="1563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14169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30BDC2-3CFB-49E7-989A-7F417897A915}"/>
              </a:ext>
            </a:extLst>
          </p:cNvPr>
          <p:cNvSpPr>
            <a:spLocks noGrp="1"/>
          </p:cNvSpPr>
          <p:nvPr>
            <p:ph type="title"/>
          </p:nvPr>
        </p:nvSpPr>
        <p:spPr/>
        <p:txBody>
          <a:bodyPr/>
          <a:lstStyle/>
          <a:p>
            <a:r>
              <a:rPr lang="en-US" dirty="0"/>
              <a:t>Technical Life Cycle Management </a:t>
            </a:r>
            <a:br>
              <a:rPr lang="en-US" dirty="0"/>
            </a:br>
            <a:r>
              <a:rPr lang="en-US" dirty="0"/>
              <a:t>at Energy Logistics Company</a:t>
            </a:r>
          </a:p>
        </p:txBody>
      </p:sp>
      <p:sp>
        <p:nvSpPr>
          <p:cNvPr id="3" name="Content Placeholder 2">
            <a:extLst>
              <a:ext uri="{FF2B5EF4-FFF2-40B4-BE49-F238E27FC236}">
                <a16:creationId xmlns:a16="http://schemas.microsoft.com/office/drawing/2014/main" id="{FD4A0CDE-6045-4DC2-A5D1-CBAE29C09607}"/>
              </a:ext>
            </a:extLst>
          </p:cNvPr>
          <p:cNvSpPr>
            <a:spLocks noGrp="1"/>
          </p:cNvSpPr>
          <p:nvPr>
            <p:ph idx="1"/>
          </p:nvPr>
        </p:nvSpPr>
        <p:spPr>
          <a:xfrm>
            <a:off x="720003" y="936000"/>
            <a:ext cx="7226416" cy="3780000"/>
          </a:xfrm>
        </p:spPr>
        <p:txBody>
          <a:bodyPr/>
          <a:lstStyle/>
          <a:p>
            <a:r>
              <a:rPr lang="en-US" dirty="0"/>
              <a:t>Home grown ERP system tailored to unique business processes – used at 20 sites around the world by 150 users</a:t>
            </a:r>
          </a:p>
          <a:p>
            <a:pPr lvl="1"/>
            <a:r>
              <a:rPr lang="en-US" dirty="0"/>
              <a:t>Oracle Forms &amp; Oracle Database (PL/SQL loaded)</a:t>
            </a:r>
          </a:p>
          <a:p>
            <a:pPr lvl="1"/>
            <a:r>
              <a:rPr lang="en-US" dirty="0"/>
              <a:t>Small team – business savvy, decade experience on current system</a:t>
            </a:r>
          </a:p>
          <a:p>
            <a:pPr lvl="1"/>
            <a:r>
              <a:rPr lang="en-US" dirty="0"/>
              <a:t>business unhappy with innovation speed</a:t>
            </a:r>
          </a:p>
          <a:p>
            <a:pPr lvl="1"/>
            <a:r>
              <a:rPr lang="en-US" dirty="0"/>
              <a:t>warning signs around current technology stack (Forms dates back to ‘80s)</a:t>
            </a:r>
          </a:p>
          <a:p>
            <a:r>
              <a:rPr lang="en-US" dirty="0"/>
              <a:t>Consulting Firm had recommended: Agile process and Oracle ADF (Java based) and complete replacement of current Forms application on top of existing database</a:t>
            </a:r>
          </a:p>
          <a:p>
            <a:r>
              <a:rPr lang="en-US" dirty="0"/>
              <a:t>IT department had no web development or Java skills, no agile capabilities, no real technical eagerness for new stuff</a:t>
            </a:r>
          </a:p>
          <a:p>
            <a:r>
              <a:rPr lang="en-US" dirty="0"/>
              <a:t>After three years, they abandoned the ADF/Java Stack and picked APEX</a:t>
            </a:r>
          </a:p>
          <a:p>
            <a:pPr lvl="1"/>
            <a:r>
              <a:rPr lang="en-US" dirty="0"/>
              <a:t>the project is still hard going – but the team is much happier and productive</a:t>
            </a:r>
          </a:p>
          <a:p>
            <a:r>
              <a:rPr lang="en-US" dirty="0"/>
              <a:t>Forms is still going fairly strong – ADF is all but disappeared</a:t>
            </a:r>
          </a:p>
          <a:p>
            <a:endParaRPr lang="en-US" dirty="0"/>
          </a:p>
        </p:txBody>
      </p:sp>
      <p:sp>
        <p:nvSpPr>
          <p:cNvPr id="4" name="Footer Placeholder 3">
            <a:extLst>
              <a:ext uri="{FF2B5EF4-FFF2-40B4-BE49-F238E27FC236}">
                <a16:creationId xmlns:a16="http://schemas.microsoft.com/office/drawing/2014/main" id="{33FA3134-AF1B-408A-BFD7-5E107050BB0C}"/>
              </a:ext>
            </a:extLst>
          </p:cNvPr>
          <p:cNvSpPr>
            <a:spLocks noGrp="1"/>
          </p:cNvSpPr>
          <p:nvPr>
            <p:ph type="ftr" sz="quarter" idx="11"/>
          </p:nvPr>
        </p:nvSpPr>
        <p:spPr/>
        <p:txBody>
          <a:bodyPr/>
          <a:lstStyle/>
          <a:p>
            <a:r>
              <a:rPr lang="en-US"/>
              <a:t>Who Wants to Become an IT Architect? - EMEA Groundbreakers Virtual Tour 2021</a:t>
            </a:r>
            <a:endParaRPr lang="nl-NL"/>
          </a:p>
        </p:txBody>
      </p:sp>
      <p:sp>
        <p:nvSpPr>
          <p:cNvPr id="5" name="Rechthoek 6">
            <a:extLst>
              <a:ext uri="{FF2B5EF4-FFF2-40B4-BE49-F238E27FC236}">
                <a16:creationId xmlns:a16="http://schemas.microsoft.com/office/drawing/2014/main" id="{2291E723-55FF-4C74-89E9-0A49149268AC}"/>
              </a:ext>
            </a:extLst>
          </p:cNvPr>
          <p:cNvSpPr/>
          <p:nvPr/>
        </p:nvSpPr>
        <p:spPr>
          <a:xfrm>
            <a:off x="8629083" y="3975439"/>
            <a:ext cx="353262" cy="133165"/>
          </a:xfrm>
          <a:prstGeom prst="rect">
            <a:avLst/>
          </a:prstGeom>
          <a:solidFill>
            <a:srgbClr val="92D05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6" name="Rechthoek 8">
            <a:extLst>
              <a:ext uri="{FF2B5EF4-FFF2-40B4-BE49-F238E27FC236}">
                <a16:creationId xmlns:a16="http://schemas.microsoft.com/office/drawing/2014/main" id="{9D32FF8E-419D-4F0E-9094-BCE15CBACA54}"/>
              </a:ext>
            </a:extLst>
          </p:cNvPr>
          <p:cNvSpPr/>
          <p:nvPr/>
        </p:nvSpPr>
        <p:spPr>
          <a:xfrm>
            <a:off x="8629083" y="4142054"/>
            <a:ext cx="353262" cy="133165"/>
          </a:xfrm>
          <a:prstGeom prst="rect">
            <a:avLst/>
          </a:prstGeom>
          <a:solidFill>
            <a:schemeClr val="accent3">
              <a:lumMod val="60000"/>
              <a:lumOff val="40000"/>
            </a:schemeClr>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7" name="Rechthoek 10">
            <a:extLst>
              <a:ext uri="{FF2B5EF4-FFF2-40B4-BE49-F238E27FC236}">
                <a16:creationId xmlns:a16="http://schemas.microsoft.com/office/drawing/2014/main" id="{1A5E5E46-2E8F-4588-B03F-58FEC9B4F7EE}"/>
              </a:ext>
            </a:extLst>
          </p:cNvPr>
          <p:cNvSpPr/>
          <p:nvPr/>
        </p:nvSpPr>
        <p:spPr>
          <a:xfrm>
            <a:off x="8629083" y="4318163"/>
            <a:ext cx="353262" cy="133165"/>
          </a:xfrm>
          <a:prstGeom prst="rect">
            <a:avLst/>
          </a:prstGeom>
          <a:solidFill>
            <a:srgbClr val="FFC00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8" name="Rechthoek 12">
            <a:extLst>
              <a:ext uri="{FF2B5EF4-FFF2-40B4-BE49-F238E27FC236}">
                <a16:creationId xmlns:a16="http://schemas.microsoft.com/office/drawing/2014/main" id="{B518898D-88EE-4D90-9736-AB9D090A1324}"/>
              </a:ext>
            </a:extLst>
          </p:cNvPr>
          <p:cNvSpPr/>
          <p:nvPr/>
        </p:nvSpPr>
        <p:spPr>
          <a:xfrm>
            <a:off x="8629083" y="4728735"/>
            <a:ext cx="353262" cy="133165"/>
          </a:xfrm>
          <a:prstGeom prst="rect">
            <a:avLst/>
          </a:prstGeom>
          <a:solidFill>
            <a:srgbClr val="7030A0"/>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9" name="Rechthoek 10">
            <a:extLst>
              <a:ext uri="{FF2B5EF4-FFF2-40B4-BE49-F238E27FC236}">
                <a16:creationId xmlns:a16="http://schemas.microsoft.com/office/drawing/2014/main" id="{39F2D1A7-C904-4F26-B344-33C23D41582C}"/>
              </a:ext>
            </a:extLst>
          </p:cNvPr>
          <p:cNvSpPr/>
          <p:nvPr/>
        </p:nvSpPr>
        <p:spPr>
          <a:xfrm>
            <a:off x="8625179" y="4501823"/>
            <a:ext cx="353262" cy="133165"/>
          </a:xfrm>
          <a:prstGeom prst="rect">
            <a:avLst/>
          </a:prstGeom>
          <a:solidFill>
            <a:srgbClr val="E63232"/>
          </a:solidFill>
          <a:ln w="10795" cap="flat" cmpd="sng" algn="ctr">
            <a:noFill/>
            <a:prstDash val="solid"/>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nl-NL" sz="1800" b="0" i="0" u="none" strike="noStrike" kern="0" cap="none" spc="0" normalizeH="0" baseline="0" noProof="0">
              <a:ln>
                <a:noFill/>
              </a:ln>
              <a:solidFill>
                <a:srgbClr val="FFFFFF"/>
              </a:solidFill>
              <a:effectLst/>
              <a:uLnTx/>
              <a:uFillTx/>
              <a:latin typeface="Tahoma"/>
              <a:ea typeface="+mn-ea"/>
              <a:cs typeface="+mn-cs"/>
            </a:endParaRPr>
          </a:p>
        </p:txBody>
      </p:sp>
      <p:sp>
        <p:nvSpPr>
          <p:cNvPr id="10" name="TextBox 9">
            <a:extLst>
              <a:ext uri="{FF2B5EF4-FFF2-40B4-BE49-F238E27FC236}">
                <a16:creationId xmlns:a16="http://schemas.microsoft.com/office/drawing/2014/main" id="{8D428AB7-B05A-44BE-933E-7214ED9F4CBE}"/>
              </a:ext>
            </a:extLst>
          </p:cNvPr>
          <p:cNvSpPr txBox="1"/>
          <p:nvPr/>
        </p:nvSpPr>
        <p:spPr>
          <a:xfrm>
            <a:off x="8050507" y="4259088"/>
            <a:ext cx="474489" cy="200055"/>
          </a:xfrm>
          <a:prstGeom prst="rect">
            <a:avLst/>
          </a:prstGeom>
          <a:noFill/>
        </p:spPr>
        <p:txBody>
          <a:bodyPr wrap="none" lIns="0" tIns="0" rIns="0" bIns="0" rtlCol="0">
            <a:spAutoFit/>
          </a:bodyPr>
          <a:lstStyle/>
          <a:p>
            <a:r>
              <a:rPr lang="en-US" sz="1300" dirty="0"/>
              <a:t>Forms</a:t>
            </a:r>
          </a:p>
        </p:txBody>
      </p:sp>
      <p:sp>
        <p:nvSpPr>
          <p:cNvPr id="11" name="TextBox 10">
            <a:extLst>
              <a:ext uri="{FF2B5EF4-FFF2-40B4-BE49-F238E27FC236}">
                <a16:creationId xmlns:a16="http://schemas.microsoft.com/office/drawing/2014/main" id="{A2037DC1-751C-4236-A555-476F8F02DF81}"/>
              </a:ext>
            </a:extLst>
          </p:cNvPr>
          <p:cNvSpPr txBox="1"/>
          <p:nvPr/>
        </p:nvSpPr>
        <p:spPr>
          <a:xfrm>
            <a:off x="8003819" y="3867596"/>
            <a:ext cx="583493" cy="200055"/>
          </a:xfrm>
          <a:prstGeom prst="rect">
            <a:avLst/>
          </a:prstGeom>
          <a:noFill/>
        </p:spPr>
        <p:txBody>
          <a:bodyPr wrap="none" lIns="0" tIns="0" rIns="0" bIns="0" rtlCol="0">
            <a:spAutoFit/>
          </a:bodyPr>
          <a:lstStyle/>
          <a:p>
            <a:r>
              <a:rPr lang="en-US" sz="1300" dirty="0"/>
              <a:t>PL/SQL</a:t>
            </a:r>
          </a:p>
        </p:txBody>
      </p:sp>
      <p:sp>
        <p:nvSpPr>
          <p:cNvPr id="12" name="TextBox 11">
            <a:extLst>
              <a:ext uri="{FF2B5EF4-FFF2-40B4-BE49-F238E27FC236}">
                <a16:creationId xmlns:a16="http://schemas.microsoft.com/office/drawing/2014/main" id="{9344834D-E019-46C4-A541-D1814DFA317A}"/>
              </a:ext>
            </a:extLst>
          </p:cNvPr>
          <p:cNvSpPr txBox="1"/>
          <p:nvPr/>
        </p:nvSpPr>
        <p:spPr>
          <a:xfrm>
            <a:off x="7725205" y="4007246"/>
            <a:ext cx="442429" cy="200055"/>
          </a:xfrm>
          <a:prstGeom prst="rect">
            <a:avLst/>
          </a:prstGeom>
          <a:noFill/>
        </p:spPr>
        <p:txBody>
          <a:bodyPr wrap="none" lIns="0" tIns="0" rIns="0" bIns="0" rtlCol="0">
            <a:spAutoFit/>
          </a:bodyPr>
          <a:lstStyle/>
          <a:p>
            <a:r>
              <a:rPr lang="en-US" sz="1300" dirty="0"/>
              <a:t>APEX</a:t>
            </a:r>
          </a:p>
        </p:txBody>
      </p:sp>
      <p:sp>
        <p:nvSpPr>
          <p:cNvPr id="13" name="TextBox 12">
            <a:extLst>
              <a:ext uri="{FF2B5EF4-FFF2-40B4-BE49-F238E27FC236}">
                <a16:creationId xmlns:a16="http://schemas.microsoft.com/office/drawing/2014/main" id="{00746ABE-6278-4A58-9324-9AA047572DAA}"/>
              </a:ext>
            </a:extLst>
          </p:cNvPr>
          <p:cNvSpPr txBox="1"/>
          <p:nvPr/>
        </p:nvSpPr>
        <p:spPr>
          <a:xfrm>
            <a:off x="8050506" y="4451328"/>
            <a:ext cx="333425" cy="200055"/>
          </a:xfrm>
          <a:prstGeom prst="rect">
            <a:avLst/>
          </a:prstGeom>
          <a:noFill/>
        </p:spPr>
        <p:txBody>
          <a:bodyPr wrap="none" lIns="0" tIns="0" rIns="0" bIns="0" rtlCol="0">
            <a:spAutoFit/>
          </a:bodyPr>
          <a:lstStyle/>
          <a:p>
            <a:r>
              <a:rPr lang="en-US" sz="1300" dirty="0"/>
              <a:t>ADF</a:t>
            </a:r>
          </a:p>
        </p:txBody>
      </p:sp>
    </p:spTree>
    <p:extLst>
      <p:ext uri="{BB962C8B-B14F-4D97-AF65-F5344CB8AC3E}">
        <p14:creationId xmlns:p14="http://schemas.microsoft.com/office/powerpoint/2010/main" val="33043771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65AF8F33-5705-40C5-A411-5C923DBF8B9E}"/>
              </a:ext>
            </a:extLst>
          </p:cNvPr>
          <p:cNvSpPr>
            <a:spLocks noGrp="1"/>
          </p:cNvSpPr>
          <p:nvPr>
            <p:ph type="title"/>
          </p:nvPr>
        </p:nvSpPr>
        <p:spPr/>
        <p:txBody>
          <a:bodyPr/>
          <a:lstStyle/>
          <a:p>
            <a:r>
              <a:rPr lang="en-US" dirty="0"/>
              <a:t>The Debt Mountain</a:t>
            </a:r>
          </a:p>
        </p:txBody>
      </p:sp>
      <p:sp>
        <p:nvSpPr>
          <p:cNvPr id="7" name="Isosceles Triangle 6">
            <a:extLst>
              <a:ext uri="{FF2B5EF4-FFF2-40B4-BE49-F238E27FC236}">
                <a16:creationId xmlns:a16="http://schemas.microsoft.com/office/drawing/2014/main" id="{BBC3D9BB-E15A-40B2-B23D-02A62E2E3FC3}"/>
              </a:ext>
            </a:extLst>
          </p:cNvPr>
          <p:cNvSpPr/>
          <p:nvPr/>
        </p:nvSpPr>
        <p:spPr>
          <a:xfrm>
            <a:off x="4191834" y="398120"/>
            <a:ext cx="1776761" cy="1255906"/>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Functional Debt</a:t>
            </a:r>
          </a:p>
        </p:txBody>
      </p:sp>
      <p:sp>
        <p:nvSpPr>
          <p:cNvPr id="11" name="Trapezoid 10">
            <a:extLst>
              <a:ext uri="{FF2B5EF4-FFF2-40B4-BE49-F238E27FC236}">
                <a16:creationId xmlns:a16="http://schemas.microsoft.com/office/drawing/2014/main" id="{3B9C8975-6F59-4D7F-B0EA-20E30E4B2501}"/>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Team Process Debt</a:t>
            </a:r>
          </a:p>
        </p:txBody>
      </p:sp>
      <p:sp>
        <p:nvSpPr>
          <p:cNvPr id="12" name="Trapezoid 11">
            <a:extLst>
              <a:ext uri="{FF2B5EF4-FFF2-40B4-BE49-F238E27FC236}">
                <a16:creationId xmlns:a16="http://schemas.microsoft.com/office/drawing/2014/main" id="{F8195CEB-7B5E-457F-99C5-F0829D22E9E8}"/>
              </a:ext>
            </a:extLst>
          </p:cNvPr>
          <p:cNvSpPr/>
          <p:nvPr/>
        </p:nvSpPr>
        <p:spPr>
          <a:xfrm flipV="1">
            <a:off x="2854154" y="3578146"/>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dirty="0"/>
          </a:p>
        </p:txBody>
      </p:sp>
      <p:sp>
        <p:nvSpPr>
          <p:cNvPr id="15" name="TextBox 14">
            <a:extLst>
              <a:ext uri="{FF2B5EF4-FFF2-40B4-BE49-F238E27FC236}">
                <a16:creationId xmlns:a16="http://schemas.microsoft.com/office/drawing/2014/main" id="{09182E12-09B5-4037-9752-708C827165B4}"/>
              </a:ext>
            </a:extLst>
          </p:cNvPr>
          <p:cNvSpPr txBox="1"/>
          <p:nvPr/>
        </p:nvSpPr>
        <p:spPr>
          <a:xfrm>
            <a:off x="4522745" y="3695758"/>
            <a:ext cx="988742" cy="400110"/>
          </a:xfrm>
          <a:prstGeom prst="rect">
            <a:avLst/>
          </a:prstGeom>
          <a:noFill/>
        </p:spPr>
        <p:txBody>
          <a:bodyPr wrap="square" lIns="0" tIns="0" rIns="0" bIns="0" rtlCol="0">
            <a:spAutoFit/>
          </a:bodyPr>
          <a:lstStyle/>
          <a:p>
            <a:pPr algn="ctr"/>
            <a:r>
              <a:rPr lang="en-US" sz="1300" dirty="0">
                <a:solidFill>
                  <a:schemeClr val="bg1"/>
                </a:solidFill>
              </a:rPr>
              <a:t>Organization Debt</a:t>
            </a:r>
          </a:p>
        </p:txBody>
      </p:sp>
      <p:sp>
        <p:nvSpPr>
          <p:cNvPr id="16" name="Trapezoid 15">
            <a:extLst>
              <a:ext uri="{FF2B5EF4-FFF2-40B4-BE49-F238E27FC236}">
                <a16:creationId xmlns:a16="http://schemas.microsoft.com/office/drawing/2014/main" id="{778C2815-4C94-4895-826B-25FCB296A11B}"/>
              </a:ext>
            </a:extLst>
          </p:cNvPr>
          <p:cNvSpPr/>
          <p:nvPr/>
        </p:nvSpPr>
        <p:spPr>
          <a:xfrm flipV="1">
            <a:off x="3303451" y="4260360"/>
            <a:ext cx="3558267"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TextBox 16">
            <a:extLst>
              <a:ext uri="{FF2B5EF4-FFF2-40B4-BE49-F238E27FC236}">
                <a16:creationId xmlns:a16="http://schemas.microsoft.com/office/drawing/2014/main" id="{131FB131-9B27-40AA-9754-BD402722F78C}"/>
              </a:ext>
            </a:extLst>
          </p:cNvPr>
          <p:cNvSpPr txBox="1"/>
          <p:nvPr/>
        </p:nvSpPr>
        <p:spPr>
          <a:xfrm>
            <a:off x="4650058" y="4367785"/>
            <a:ext cx="988742" cy="400110"/>
          </a:xfrm>
          <a:prstGeom prst="rect">
            <a:avLst/>
          </a:prstGeom>
          <a:noFill/>
        </p:spPr>
        <p:txBody>
          <a:bodyPr wrap="square" lIns="0" tIns="0" rIns="0" bIns="0" rtlCol="0">
            <a:spAutoFit/>
          </a:bodyPr>
          <a:lstStyle/>
          <a:p>
            <a:pPr algn="ctr"/>
            <a:r>
              <a:rPr lang="en-US" sz="1300" dirty="0">
                <a:solidFill>
                  <a:schemeClr val="bg1"/>
                </a:solidFill>
              </a:rPr>
              <a:t>Community Debt</a:t>
            </a:r>
          </a:p>
        </p:txBody>
      </p:sp>
      <p:cxnSp>
        <p:nvCxnSpPr>
          <p:cNvPr id="19" name="Straight Connector 18">
            <a:extLst>
              <a:ext uri="{FF2B5EF4-FFF2-40B4-BE49-F238E27FC236}">
                <a16:creationId xmlns:a16="http://schemas.microsoft.com/office/drawing/2014/main" id="{905626F1-76B4-46FE-8E4F-7022D88EF352}"/>
              </a:ext>
            </a:extLst>
          </p:cNvPr>
          <p:cNvCxnSpPr/>
          <p:nvPr/>
        </p:nvCxnSpPr>
        <p:spPr>
          <a:xfrm>
            <a:off x="1524001" y="3551460"/>
            <a:ext cx="7694341" cy="3412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0" name="Trapezoid 19">
            <a:extLst>
              <a:ext uri="{FF2B5EF4-FFF2-40B4-BE49-F238E27FC236}">
                <a16:creationId xmlns:a16="http://schemas.microsoft.com/office/drawing/2014/main" id="{2513A45B-A23D-4F34-A31A-15F94B0BBD90}"/>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a:extLst>
              <a:ext uri="{FF2B5EF4-FFF2-40B4-BE49-F238E27FC236}">
                <a16:creationId xmlns:a16="http://schemas.microsoft.com/office/drawing/2014/main" id="{1B5B5CCA-98BB-4688-908D-24459ADF28CD}"/>
              </a:ext>
            </a:extLst>
          </p:cNvPr>
          <p:cNvSpPr txBox="1"/>
          <p:nvPr/>
        </p:nvSpPr>
        <p:spPr>
          <a:xfrm>
            <a:off x="5274528" y="2210788"/>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22" name="Straight Connector 21">
            <a:extLst>
              <a:ext uri="{FF2B5EF4-FFF2-40B4-BE49-F238E27FC236}">
                <a16:creationId xmlns:a16="http://schemas.microsoft.com/office/drawing/2014/main" id="{FAA32CEB-5359-4FC8-8CA1-9414801269DB}"/>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4446DF6C-6C58-476A-9AC8-A2BE89D5FA29}"/>
              </a:ext>
            </a:extLst>
          </p:cNvPr>
          <p:cNvSpPr txBox="1"/>
          <p:nvPr/>
        </p:nvSpPr>
        <p:spPr>
          <a:xfrm>
            <a:off x="3909895" y="2210788"/>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pic>
        <p:nvPicPr>
          <p:cNvPr id="3" name="Graphic 2" descr="Woman outline">
            <a:extLst>
              <a:ext uri="{FF2B5EF4-FFF2-40B4-BE49-F238E27FC236}">
                <a16:creationId xmlns:a16="http://schemas.microsoft.com/office/drawing/2014/main" id="{08CE1AA6-7652-41A3-8412-7E8CD87472C8}"/>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534532" y="1753588"/>
            <a:ext cx="914400" cy="914400"/>
          </a:xfrm>
          <a:prstGeom prst="rect">
            <a:avLst/>
          </a:prstGeom>
        </p:spPr>
      </p:pic>
      <p:pic>
        <p:nvPicPr>
          <p:cNvPr id="6" name="Graphic 5" descr="Man with solid fill">
            <a:extLst>
              <a:ext uri="{FF2B5EF4-FFF2-40B4-BE49-F238E27FC236}">
                <a16:creationId xmlns:a16="http://schemas.microsoft.com/office/drawing/2014/main" id="{30183FA9-BCC6-4BBB-822D-142F0E4DAC17}"/>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069980" y="1015257"/>
            <a:ext cx="914400" cy="914400"/>
          </a:xfrm>
          <a:prstGeom prst="rect">
            <a:avLst/>
          </a:prstGeom>
        </p:spPr>
      </p:pic>
      <p:pic>
        <p:nvPicPr>
          <p:cNvPr id="9" name="Graphic 8" descr="Group outline">
            <a:extLst>
              <a:ext uri="{FF2B5EF4-FFF2-40B4-BE49-F238E27FC236}">
                <a16:creationId xmlns:a16="http://schemas.microsoft.com/office/drawing/2014/main" id="{97C8E58F-655F-412A-902C-6D98AC2105F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565353" y="3086826"/>
            <a:ext cx="914400" cy="914400"/>
          </a:xfrm>
          <a:prstGeom prst="rect">
            <a:avLst/>
          </a:prstGeom>
        </p:spPr>
      </p:pic>
      <p:sp>
        <p:nvSpPr>
          <p:cNvPr id="10" name="TextBox 9">
            <a:extLst>
              <a:ext uri="{FF2B5EF4-FFF2-40B4-BE49-F238E27FC236}">
                <a16:creationId xmlns:a16="http://schemas.microsoft.com/office/drawing/2014/main" id="{4114B574-A07A-42A7-9219-5944FB4781A6}"/>
              </a:ext>
            </a:extLst>
          </p:cNvPr>
          <p:cNvSpPr txBox="1"/>
          <p:nvPr/>
        </p:nvSpPr>
        <p:spPr>
          <a:xfrm>
            <a:off x="6743289" y="1014506"/>
            <a:ext cx="1114088" cy="200055"/>
          </a:xfrm>
          <a:prstGeom prst="rect">
            <a:avLst/>
          </a:prstGeom>
          <a:noFill/>
        </p:spPr>
        <p:txBody>
          <a:bodyPr wrap="none" lIns="0" tIns="0" rIns="0" bIns="0" rtlCol="0">
            <a:spAutoFit/>
          </a:bodyPr>
          <a:lstStyle/>
          <a:p>
            <a:r>
              <a:rPr lang="en-US" sz="1300" dirty="0"/>
              <a:t>Product Owner</a:t>
            </a:r>
          </a:p>
        </p:txBody>
      </p:sp>
      <p:sp>
        <p:nvSpPr>
          <p:cNvPr id="21" name="TextBox 20">
            <a:extLst>
              <a:ext uri="{FF2B5EF4-FFF2-40B4-BE49-F238E27FC236}">
                <a16:creationId xmlns:a16="http://schemas.microsoft.com/office/drawing/2014/main" id="{1167DD79-3C2B-4B38-9E1A-BC147625BE5C}"/>
              </a:ext>
            </a:extLst>
          </p:cNvPr>
          <p:cNvSpPr txBox="1"/>
          <p:nvPr/>
        </p:nvSpPr>
        <p:spPr>
          <a:xfrm>
            <a:off x="2159231" y="1753588"/>
            <a:ext cx="649217" cy="200055"/>
          </a:xfrm>
          <a:prstGeom prst="rect">
            <a:avLst/>
          </a:prstGeom>
          <a:noFill/>
        </p:spPr>
        <p:txBody>
          <a:bodyPr wrap="none" lIns="0" tIns="0" rIns="0" bIns="0" rtlCol="0">
            <a:spAutoFit/>
          </a:bodyPr>
          <a:lstStyle/>
          <a:p>
            <a:r>
              <a:rPr lang="en-US" sz="1300" dirty="0"/>
              <a:t>Architect</a:t>
            </a:r>
          </a:p>
        </p:txBody>
      </p:sp>
      <p:sp>
        <p:nvSpPr>
          <p:cNvPr id="24" name="TextBox 23">
            <a:extLst>
              <a:ext uri="{FF2B5EF4-FFF2-40B4-BE49-F238E27FC236}">
                <a16:creationId xmlns:a16="http://schemas.microsoft.com/office/drawing/2014/main" id="{3DD8BCEA-EAD9-4D71-942D-E3ABB1FF29A4}"/>
              </a:ext>
            </a:extLst>
          </p:cNvPr>
          <p:cNvSpPr txBox="1"/>
          <p:nvPr/>
        </p:nvSpPr>
        <p:spPr>
          <a:xfrm>
            <a:off x="8089616" y="3035454"/>
            <a:ext cx="409536" cy="200055"/>
          </a:xfrm>
          <a:prstGeom prst="rect">
            <a:avLst/>
          </a:prstGeom>
          <a:noFill/>
        </p:spPr>
        <p:txBody>
          <a:bodyPr wrap="none" lIns="0" tIns="0" rIns="0" bIns="0" rtlCol="0">
            <a:spAutoFit/>
          </a:bodyPr>
          <a:lstStyle/>
          <a:p>
            <a:r>
              <a:rPr lang="en-US" sz="1300" dirty="0"/>
              <a:t>Team</a:t>
            </a:r>
          </a:p>
        </p:txBody>
      </p:sp>
      <p:cxnSp>
        <p:nvCxnSpPr>
          <p:cNvPr id="18" name="Straight Connector 17">
            <a:extLst>
              <a:ext uri="{FF2B5EF4-FFF2-40B4-BE49-F238E27FC236}">
                <a16:creationId xmlns:a16="http://schemas.microsoft.com/office/drawing/2014/main" id="{40E9E71E-55BB-4500-BAFE-1625D35A14C0}"/>
              </a:ext>
            </a:extLst>
          </p:cNvPr>
          <p:cNvCxnSpPr/>
          <p:nvPr/>
        </p:nvCxnSpPr>
        <p:spPr>
          <a:xfrm>
            <a:off x="5371171" y="1394460"/>
            <a:ext cx="892099" cy="0"/>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7F0F2D49-5EA8-45EA-9CA9-E9DFFF72D778}"/>
              </a:ext>
            </a:extLst>
          </p:cNvPr>
          <p:cNvCxnSpPr>
            <a:cxnSpLocks/>
          </p:cNvCxnSpPr>
          <p:nvPr/>
        </p:nvCxnSpPr>
        <p:spPr>
          <a:xfrm flipV="1">
            <a:off x="5768899" y="1620547"/>
            <a:ext cx="597932" cy="528293"/>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8BB06950-5BC7-41BB-B678-FA24950D544E}"/>
              </a:ext>
            </a:extLst>
          </p:cNvPr>
          <p:cNvCxnSpPr>
            <a:cxnSpLocks/>
          </p:cNvCxnSpPr>
          <p:nvPr/>
        </p:nvCxnSpPr>
        <p:spPr>
          <a:xfrm flipH="1" flipV="1">
            <a:off x="2987930" y="1922209"/>
            <a:ext cx="1238346" cy="273696"/>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980F37FD-9AEC-4B11-A685-48791BF408DF}"/>
              </a:ext>
            </a:extLst>
          </p:cNvPr>
          <p:cNvCxnSpPr>
            <a:cxnSpLocks/>
            <a:endCxn id="9" idx="1"/>
          </p:cNvCxnSpPr>
          <p:nvPr/>
        </p:nvCxnSpPr>
        <p:spPr>
          <a:xfrm>
            <a:off x="5908064" y="3273883"/>
            <a:ext cx="1657289" cy="270143"/>
          </a:xfrm>
          <a:prstGeom prst="line">
            <a:avLst/>
          </a:prstGeom>
          <a:ln>
            <a:solidFill>
              <a:schemeClr val="accent6"/>
            </a:solidFill>
            <a:prstDash val="dash"/>
            <a:headEnd type="oval"/>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B0BCF135-CF3B-4570-AAD7-A8CFE0E67254}"/>
              </a:ext>
            </a:extLst>
          </p:cNvPr>
          <p:cNvCxnSpPr>
            <a:cxnSpLocks/>
          </p:cNvCxnSpPr>
          <p:nvPr/>
        </p:nvCxnSpPr>
        <p:spPr>
          <a:xfrm flipV="1">
            <a:off x="5568176" y="3695758"/>
            <a:ext cx="1977778" cy="200055"/>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F99A801-4195-40EC-854C-973579CA7703}"/>
              </a:ext>
            </a:extLst>
          </p:cNvPr>
          <p:cNvCxnSpPr>
            <a:cxnSpLocks/>
          </p:cNvCxnSpPr>
          <p:nvPr/>
        </p:nvCxnSpPr>
        <p:spPr>
          <a:xfrm flipV="1">
            <a:off x="5511487" y="3803030"/>
            <a:ext cx="2053866" cy="886088"/>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385427D9-55BA-41A5-89B7-BDE5A0BC0852}"/>
              </a:ext>
            </a:extLst>
          </p:cNvPr>
          <p:cNvCxnSpPr>
            <a:cxnSpLocks/>
            <a:endCxn id="3" idx="2"/>
          </p:cNvCxnSpPr>
          <p:nvPr/>
        </p:nvCxnSpPr>
        <p:spPr>
          <a:xfrm flipH="1" flipV="1">
            <a:off x="2991732" y="2667988"/>
            <a:ext cx="1474324" cy="1233544"/>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pic>
        <p:nvPicPr>
          <p:cNvPr id="42" name="Graphic 41" descr="Woman outline">
            <a:extLst>
              <a:ext uri="{FF2B5EF4-FFF2-40B4-BE49-F238E27FC236}">
                <a16:creationId xmlns:a16="http://schemas.microsoft.com/office/drawing/2014/main" id="{56E45309-BA62-4D00-B8B3-EB2F163C209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7108169" y="2697002"/>
            <a:ext cx="718861" cy="718861"/>
          </a:xfrm>
          <a:prstGeom prst="rect">
            <a:avLst/>
          </a:prstGeom>
        </p:spPr>
      </p:pic>
      <p:sp>
        <p:nvSpPr>
          <p:cNvPr id="43" name="TextBox 42">
            <a:extLst>
              <a:ext uri="{FF2B5EF4-FFF2-40B4-BE49-F238E27FC236}">
                <a16:creationId xmlns:a16="http://schemas.microsoft.com/office/drawing/2014/main" id="{D7FA4AC9-7D40-46B6-99C7-CDA12F80FAB8}"/>
              </a:ext>
            </a:extLst>
          </p:cNvPr>
          <p:cNvSpPr txBox="1"/>
          <p:nvPr/>
        </p:nvSpPr>
        <p:spPr>
          <a:xfrm>
            <a:off x="7588074" y="2699802"/>
            <a:ext cx="1040349" cy="200055"/>
          </a:xfrm>
          <a:prstGeom prst="rect">
            <a:avLst/>
          </a:prstGeom>
          <a:noFill/>
        </p:spPr>
        <p:txBody>
          <a:bodyPr wrap="none" lIns="0" tIns="0" rIns="0" bIns="0" rtlCol="0">
            <a:spAutoFit/>
          </a:bodyPr>
          <a:lstStyle/>
          <a:p>
            <a:r>
              <a:rPr lang="en-US" sz="1300" dirty="0"/>
              <a:t>Scrum Master</a:t>
            </a:r>
          </a:p>
        </p:txBody>
      </p:sp>
      <p:cxnSp>
        <p:nvCxnSpPr>
          <p:cNvPr id="44" name="Straight Connector 43">
            <a:extLst>
              <a:ext uri="{FF2B5EF4-FFF2-40B4-BE49-F238E27FC236}">
                <a16:creationId xmlns:a16="http://schemas.microsoft.com/office/drawing/2014/main" id="{8DB35705-7DF9-4A5F-BA04-B0198B950332}"/>
              </a:ext>
            </a:extLst>
          </p:cNvPr>
          <p:cNvCxnSpPr>
            <a:cxnSpLocks/>
          </p:cNvCxnSpPr>
          <p:nvPr/>
        </p:nvCxnSpPr>
        <p:spPr>
          <a:xfrm flipV="1">
            <a:off x="5908064" y="3007129"/>
            <a:ext cx="1392269" cy="187977"/>
          </a:xfrm>
          <a:prstGeom prst="line">
            <a:avLst/>
          </a:prstGeom>
          <a:ln>
            <a:solidFill>
              <a:schemeClr val="accent6"/>
            </a:solidFill>
            <a:headEnd type="oval"/>
          </a:ln>
        </p:spPr>
        <p:style>
          <a:lnRef idx="1">
            <a:schemeClr val="accent1"/>
          </a:lnRef>
          <a:fillRef idx="0">
            <a:schemeClr val="accent1"/>
          </a:fillRef>
          <a:effectRef idx="0">
            <a:schemeClr val="accent1"/>
          </a:effectRef>
          <a:fontRef idx="minor">
            <a:schemeClr val="tx1"/>
          </a:fontRef>
        </p:style>
      </p:cxnSp>
      <p:sp>
        <p:nvSpPr>
          <p:cNvPr id="50" name="Footer Placeholder 49">
            <a:extLst>
              <a:ext uri="{FF2B5EF4-FFF2-40B4-BE49-F238E27FC236}">
                <a16:creationId xmlns:a16="http://schemas.microsoft.com/office/drawing/2014/main" id="{297A1D90-F5B1-4B38-AD0E-EA8FF48AC818}"/>
              </a:ext>
            </a:extLst>
          </p:cNvPr>
          <p:cNvSpPr>
            <a:spLocks noGrp="1"/>
          </p:cNvSpPr>
          <p:nvPr>
            <p:ph type="ftr" sz="quarter" idx="11"/>
          </p:nvPr>
        </p:nvSpPr>
        <p:spPr/>
        <p:txBody>
          <a:bodyPr/>
          <a:lstStyle/>
          <a:p>
            <a:r>
              <a:rPr lang="en-US"/>
              <a:t>Who Wants to Become an IT Architect? - EMEA Groundbreakers Virtual Tour 2021</a:t>
            </a:r>
            <a:endParaRPr lang="nl-NL"/>
          </a:p>
        </p:txBody>
      </p:sp>
    </p:spTree>
    <p:extLst>
      <p:ext uri="{BB962C8B-B14F-4D97-AF65-F5344CB8AC3E}">
        <p14:creationId xmlns:p14="http://schemas.microsoft.com/office/powerpoint/2010/main" val="16693570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6CB643-A348-4B81-A5C8-355DC061D141}"/>
              </a:ext>
            </a:extLst>
          </p:cNvPr>
          <p:cNvSpPr>
            <a:spLocks noGrp="1"/>
          </p:cNvSpPr>
          <p:nvPr>
            <p:ph type="title"/>
          </p:nvPr>
        </p:nvSpPr>
        <p:spPr/>
        <p:txBody>
          <a:bodyPr/>
          <a:lstStyle/>
          <a:p>
            <a:r>
              <a:rPr lang="en-US" dirty="0"/>
              <a:t>Technical Debt</a:t>
            </a:r>
          </a:p>
        </p:txBody>
      </p:sp>
      <p:sp>
        <p:nvSpPr>
          <p:cNvPr id="3" name="Content Placeholder 2">
            <a:extLst>
              <a:ext uri="{FF2B5EF4-FFF2-40B4-BE49-F238E27FC236}">
                <a16:creationId xmlns:a16="http://schemas.microsoft.com/office/drawing/2014/main" id="{4260FD22-2488-4D5E-BC75-F6C1CB75BA17}"/>
              </a:ext>
            </a:extLst>
          </p:cNvPr>
          <p:cNvSpPr>
            <a:spLocks noGrp="1"/>
          </p:cNvSpPr>
          <p:nvPr>
            <p:ph idx="1"/>
          </p:nvPr>
        </p:nvSpPr>
        <p:spPr/>
        <p:txBody>
          <a:bodyPr/>
          <a:lstStyle/>
          <a:p>
            <a:r>
              <a:rPr lang="en-US" dirty="0"/>
              <a:t>Hard coded styles in web pages</a:t>
            </a:r>
          </a:p>
          <a:p>
            <a:r>
              <a:rPr lang="en-US" dirty="0"/>
              <a:t>Low (to no) test coverage</a:t>
            </a:r>
          </a:p>
          <a:p>
            <a:r>
              <a:rPr lang="en-US" dirty="0"/>
              <a:t>Complex, deeply nested, large, hard to understand code units </a:t>
            </a:r>
          </a:p>
          <a:p>
            <a:r>
              <a:rPr lang="en-US" dirty="0"/>
              <a:t>Meaningless or even confusing variable names</a:t>
            </a:r>
          </a:p>
          <a:p>
            <a:r>
              <a:rPr lang="en-US" dirty="0"/>
              <a:t>High degree of coupling</a:t>
            </a:r>
          </a:p>
          <a:p>
            <a:r>
              <a:rPr lang="en-US" dirty="0"/>
              <a:t>Low quality documentation</a:t>
            </a:r>
          </a:p>
          <a:p>
            <a:r>
              <a:rPr lang="en-US" dirty="0"/>
              <a:t>Magic numbers (hard coded values) in program code</a:t>
            </a:r>
          </a:p>
          <a:p>
            <a:r>
              <a:rPr lang="en-US" dirty="0"/>
              <a:t>Use of deprecated </a:t>
            </a:r>
            <a:r>
              <a:rPr lang="en-US" dirty="0" err="1"/>
              <a:t>òr</a:t>
            </a:r>
            <a:r>
              <a:rPr lang="en-US" dirty="0"/>
              <a:t> unsupported technologies</a:t>
            </a:r>
          </a:p>
          <a:p>
            <a:r>
              <a:rPr lang="en-US" dirty="0"/>
              <a:t>Use of exotic features that no one understands but Jim</a:t>
            </a:r>
          </a:p>
          <a:p>
            <a:r>
              <a:rPr lang="en-US" dirty="0"/>
              <a:t>Manual steps in CI/CD</a:t>
            </a:r>
          </a:p>
          <a:p>
            <a:r>
              <a:rPr lang="en-US" dirty="0">
                <a:effectLst/>
              </a:rPr>
              <a:t>Frequent substantial redesign of </a:t>
            </a:r>
            <a:br>
              <a:rPr lang="en-US" dirty="0">
                <a:effectLst/>
              </a:rPr>
            </a:br>
            <a:r>
              <a:rPr lang="en-US" dirty="0">
                <a:effectLst/>
              </a:rPr>
              <a:t>architecture/ platform / tech stack</a:t>
            </a:r>
          </a:p>
          <a:p>
            <a:r>
              <a:rPr lang="en-US" dirty="0"/>
              <a:t>Libraries with security vulnerabilities</a:t>
            </a:r>
          </a:p>
          <a:p>
            <a:r>
              <a:rPr lang="en-US" dirty="0"/>
              <a:t>Use of technologies not known or wanted by team</a:t>
            </a:r>
          </a:p>
        </p:txBody>
      </p:sp>
      <p:sp>
        <p:nvSpPr>
          <p:cNvPr id="4" name="Footer Placeholder 3">
            <a:extLst>
              <a:ext uri="{FF2B5EF4-FFF2-40B4-BE49-F238E27FC236}">
                <a16:creationId xmlns:a16="http://schemas.microsoft.com/office/drawing/2014/main" id="{D9788038-47D9-41B7-97DA-783DB3414956}"/>
              </a:ext>
            </a:extLst>
          </p:cNvPr>
          <p:cNvSpPr>
            <a:spLocks noGrp="1"/>
          </p:cNvSpPr>
          <p:nvPr>
            <p:ph type="ftr" sz="quarter" idx="11"/>
          </p:nvPr>
        </p:nvSpPr>
        <p:spPr/>
        <p:txBody>
          <a:bodyPr/>
          <a:lstStyle/>
          <a:p>
            <a:r>
              <a:rPr lang="en-US"/>
              <a:t>Who Wants to Become an IT Architect? - EMEA Groundbreakers Virtual Tour 2021</a:t>
            </a:r>
            <a:endParaRPr lang="nl-NL"/>
          </a:p>
        </p:txBody>
      </p:sp>
      <p:grpSp>
        <p:nvGrpSpPr>
          <p:cNvPr id="11" name="Group 10">
            <a:extLst>
              <a:ext uri="{FF2B5EF4-FFF2-40B4-BE49-F238E27FC236}">
                <a16:creationId xmlns:a16="http://schemas.microsoft.com/office/drawing/2014/main" id="{B9476A44-01D1-434F-942C-F0973D970C1F}"/>
              </a:ext>
            </a:extLst>
          </p:cNvPr>
          <p:cNvGrpSpPr/>
          <p:nvPr/>
        </p:nvGrpSpPr>
        <p:grpSpPr>
          <a:xfrm>
            <a:off x="5764954" y="168334"/>
            <a:ext cx="2768600" cy="808688"/>
            <a:chOff x="5660075" y="54912"/>
            <a:chExt cx="3483925" cy="1186176"/>
          </a:xfrm>
        </p:grpSpPr>
        <p:sp>
          <p:nvSpPr>
            <p:cNvPr id="6" name="Trapezoid 5">
              <a:extLst>
                <a:ext uri="{FF2B5EF4-FFF2-40B4-BE49-F238E27FC236}">
                  <a16:creationId xmlns:a16="http://schemas.microsoft.com/office/drawing/2014/main" id="{DF1A8864-F468-4DE5-A589-4F1ADEB8AE07}"/>
                </a:ext>
              </a:extLst>
            </p:cNvPr>
            <p:cNvSpPr/>
            <p:nvPr/>
          </p:nvSpPr>
          <p:spPr>
            <a:xfrm>
              <a:off x="5660075" y="54912"/>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TextBox 6">
              <a:extLst>
                <a:ext uri="{FF2B5EF4-FFF2-40B4-BE49-F238E27FC236}">
                  <a16:creationId xmlns:a16="http://schemas.microsoft.com/office/drawing/2014/main" id="{0A75AFA8-2253-4928-B9FA-4A42D4DE4F86}"/>
                </a:ext>
              </a:extLst>
            </p:cNvPr>
            <p:cNvSpPr txBox="1"/>
            <p:nvPr/>
          </p:nvSpPr>
          <p:spPr>
            <a:xfrm>
              <a:off x="7601416" y="579973"/>
              <a:ext cx="988742" cy="200055"/>
            </a:xfrm>
            <a:prstGeom prst="rect">
              <a:avLst/>
            </a:prstGeom>
            <a:noFill/>
          </p:spPr>
          <p:txBody>
            <a:bodyPr wrap="square" lIns="0" tIns="0" rIns="0" bIns="0" rtlCol="0">
              <a:spAutoFit/>
            </a:bodyPr>
            <a:lstStyle/>
            <a:p>
              <a:pPr algn="ctr"/>
              <a:r>
                <a:rPr lang="en-US" sz="1300" dirty="0">
                  <a:solidFill>
                    <a:schemeClr val="bg1"/>
                  </a:solidFill>
                </a:rPr>
                <a:t>Ops Debt</a:t>
              </a:r>
            </a:p>
          </p:txBody>
        </p:sp>
        <p:cxnSp>
          <p:nvCxnSpPr>
            <p:cNvPr id="8" name="Straight Connector 7">
              <a:extLst>
                <a:ext uri="{FF2B5EF4-FFF2-40B4-BE49-F238E27FC236}">
                  <a16:creationId xmlns:a16="http://schemas.microsoft.com/office/drawing/2014/main" id="{7F6F1909-5CC9-408A-ADAC-8F30EE415104}"/>
                </a:ext>
              </a:extLst>
            </p:cNvPr>
            <p:cNvCxnSpPr>
              <a:cxnSpLocks/>
            </p:cNvCxnSpPr>
            <p:nvPr/>
          </p:nvCxnSpPr>
          <p:spPr>
            <a:xfrm>
              <a:off x="6849633" y="54912"/>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9" name="TextBox 8">
              <a:extLst>
                <a:ext uri="{FF2B5EF4-FFF2-40B4-BE49-F238E27FC236}">
                  <a16:creationId xmlns:a16="http://schemas.microsoft.com/office/drawing/2014/main" id="{1D9B3322-1CDF-4EE7-A577-772BB6B25B30}"/>
                </a:ext>
              </a:extLst>
            </p:cNvPr>
            <p:cNvSpPr txBox="1"/>
            <p:nvPr/>
          </p:nvSpPr>
          <p:spPr>
            <a:xfrm>
              <a:off x="6236783" y="579973"/>
              <a:ext cx="988742" cy="200055"/>
            </a:xfrm>
            <a:prstGeom prst="rect">
              <a:avLst/>
            </a:prstGeom>
            <a:noFill/>
          </p:spPr>
          <p:txBody>
            <a:bodyPr wrap="square" lIns="0" tIns="0" rIns="0" bIns="0" rtlCol="0">
              <a:spAutoFit/>
            </a:bodyPr>
            <a:lstStyle/>
            <a:p>
              <a:pPr algn="ctr"/>
              <a:r>
                <a:rPr lang="en-US" sz="1300" dirty="0">
                  <a:solidFill>
                    <a:schemeClr val="bg1"/>
                  </a:solidFill>
                </a:rPr>
                <a:t>Tech Debt</a:t>
              </a:r>
            </a:p>
          </p:txBody>
        </p:sp>
      </p:grpSp>
      <p:sp>
        <p:nvSpPr>
          <p:cNvPr id="12" name="Parallelogram 11">
            <a:extLst>
              <a:ext uri="{FF2B5EF4-FFF2-40B4-BE49-F238E27FC236}">
                <a16:creationId xmlns:a16="http://schemas.microsoft.com/office/drawing/2014/main" id="{C488AB84-49A8-46C6-881F-9493DF05FBE0}"/>
              </a:ext>
            </a:extLst>
          </p:cNvPr>
          <p:cNvSpPr/>
          <p:nvPr/>
        </p:nvSpPr>
        <p:spPr>
          <a:xfrm rot="18078828">
            <a:off x="6739832" y="-1087041"/>
            <a:ext cx="2032301" cy="2530777"/>
          </a:xfrm>
          <a:prstGeom prst="parallelogram">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Double Wave 12">
            <a:extLst>
              <a:ext uri="{FF2B5EF4-FFF2-40B4-BE49-F238E27FC236}">
                <a16:creationId xmlns:a16="http://schemas.microsoft.com/office/drawing/2014/main" id="{F9142E66-7271-4694-B8BF-73447C972BC6}"/>
              </a:ext>
            </a:extLst>
          </p:cNvPr>
          <p:cNvSpPr/>
          <p:nvPr/>
        </p:nvSpPr>
        <p:spPr>
          <a:xfrm>
            <a:off x="5562600" y="2472267"/>
            <a:ext cx="3403600" cy="2383233"/>
          </a:xfrm>
          <a:prstGeom prst="doubleWave">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Impact/Risk (Longer Term)</a:t>
            </a:r>
          </a:p>
          <a:p>
            <a:pPr marL="285750" indent="-285750">
              <a:buFont typeface="Arial" panose="020B0604020202020204" pitchFamily="34" charset="0"/>
              <a:buChar char="•"/>
            </a:pPr>
            <a:r>
              <a:rPr lang="en-US" dirty="0">
                <a:solidFill>
                  <a:schemeClr val="bg1"/>
                </a:solidFill>
              </a:rPr>
              <a:t>Changes increasingly become harder (lengthy, costly, risky) – low agility</a:t>
            </a:r>
          </a:p>
          <a:p>
            <a:pPr marL="285750" indent="-285750">
              <a:buFont typeface="Arial" panose="020B0604020202020204" pitchFamily="34" charset="0"/>
              <a:buChar char="•"/>
            </a:pPr>
            <a:r>
              <a:rPr lang="en-US" dirty="0">
                <a:solidFill>
                  <a:schemeClr val="bg1"/>
                </a:solidFill>
              </a:rPr>
              <a:t>Hard to keep/find &amp; motivate technical staff</a:t>
            </a:r>
          </a:p>
          <a:p>
            <a:pPr marL="285750" indent="-285750">
              <a:buFont typeface="Arial" panose="020B0604020202020204" pitchFamily="34" charset="0"/>
              <a:buChar char="•"/>
            </a:pPr>
            <a:r>
              <a:rPr lang="en-US" dirty="0">
                <a:solidFill>
                  <a:schemeClr val="bg1"/>
                </a:solidFill>
              </a:rPr>
              <a:t>Drop in Team Productivity (velocity)</a:t>
            </a:r>
          </a:p>
          <a:p>
            <a:pPr marL="285750" indent="-285750">
              <a:buFont typeface="Arial" panose="020B0604020202020204" pitchFamily="34" charset="0"/>
              <a:buChar char="•"/>
            </a:pPr>
            <a:r>
              <a:rPr lang="en-US" dirty="0">
                <a:solidFill>
                  <a:schemeClr val="bg1"/>
                </a:solidFill>
              </a:rPr>
              <a:t>Production incidents </a:t>
            </a:r>
          </a:p>
          <a:p>
            <a:pPr marL="285750" indent="-285750">
              <a:buFont typeface="Arial" panose="020B0604020202020204" pitchFamily="34" charset="0"/>
              <a:buChar char="•"/>
            </a:pPr>
            <a:r>
              <a:rPr lang="en-US" dirty="0">
                <a:solidFill>
                  <a:schemeClr val="bg1"/>
                </a:solidFill>
              </a:rPr>
              <a:t>Increased Vulnerability </a:t>
            </a:r>
          </a:p>
        </p:txBody>
      </p:sp>
      <p:sp>
        <p:nvSpPr>
          <p:cNvPr id="14" name="Rectangle: Rounded Corners 13">
            <a:extLst>
              <a:ext uri="{FF2B5EF4-FFF2-40B4-BE49-F238E27FC236}">
                <a16:creationId xmlns:a16="http://schemas.microsoft.com/office/drawing/2014/main" id="{719B43C1-1A7D-4502-9424-8445FBFBCC9F}"/>
              </a:ext>
            </a:extLst>
          </p:cNvPr>
          <p:cNvSpPr/>
          <p:nvPr/>
        </p:nvSpPr>
        <p:spPr>
          <a:xfrm>
            <a:off x="7572453" y="144000"/>
            <a:ext cx="1453013" cy="643500"/>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r"/>
            <a:r>
              <a:rPr lang="en-US" sz="1050" i="1" dirty="0">
                <a:solidFill>
                  <a:schemeClr val="tx1"/>
                </a:solidFill>
              </a:rPr>
              <a:t>Owner:</a:t>
            </a:r>
            <a:r>
              <a:rPr lang="en-US" sz="1050" dirty="0">
                <a:solidFill>
                  <a:schemeClr val="tx1"/>
                </a:solidFill>
              </a:rPr>
              <a:t> Architect  (*</a:t>
            </a:r>
          </a:p>
          <a:p>
            <a:pPr algn="r"/>
            <a:r>
              <a:rPr lang="en-US" sz="1050" i="1" dirty="0">
                <a:solidFill>
                  <a:schemeClr val="tx1"/>
                </a:solidFill>
              </a:rPr>
              <a:t>Found during:</a:t>
            </a:r>
            <a:r>
              <a:rPr lang="en-US" sz="1050" dirty="0">
                <a:solidFill>
                  <a:schemeClr val="tx1"/>
                </a:solidFill>
              </a:rPr>
              <a:t> Dev, Code QA, Review</a:t>
            </a:r>
          </a:p>
        </p:txBody>
      </p:sp>
    </p:spTree>
    <p:extLst>
      <p:ext uri="{BB962C8B-B14F-4D97-AF65-F5344CB8AC3E}">
        <p14:creationId xmlns:p14="http://schemas.microsoft.com/office/powerpoint/2010/main" val="41883410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 calcmode="lin" valueType="num">
                                      <p:cBhvr additive="base">
                                        <p:cTn id="59" dur="500" fill="hold"/>
                                        <p:tgtEl>
                                          <p:spTgt spid="13"/>
                                        </p:tgtEl>
                                        <p:attrNameLst>
                                          <p:attrName>ppt_x</p:attrName>
                                        </p:attrNameLst>
                                      </p:cBhvr>
                                      <p:tavLst>
                                        <p:tav tm="0">
                                          <p:val>
                                            <p:strVal val="#ppt_x"/>
                                          </p:val>
                                        </p:tav>
                                        <p:tav tm="100000">
                                          <p:val>
                                            <p:strVal val="#ppt_x"/>
                                          </p:val>
                                        </p:tav>
                                      </p:tavLst>
                                    </p:anim>
                                    <p:anim calcmode="lin" valueType="num">
                                      <p:cBhvr additive="base">
                                        <p:cTn id="6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2D2C9-AD24-4193-91D6-2AF37DC7BF3E}"/>
              </a:ext>
            </a:extLst>
          </p:cNvPr>
          <p:cNvSpPr>
            <a:spLocks noGrp="1"/>
          </p:cNvSpPr>
          <p:nvPr>
            <p:ph type="title"/>
          </p:nvPr>
        </p:nvSpPr>
        <p:spPr/>
        <p:txBody>
          <a:bodyPr/>
          <a:lstStyle/>
          <a:p>
            <a:r>
              <a:rPr lang="en-US" dirty="0"/>
              <a:t>What to do about debt? </a:t>
            </a:r>
          </a:p>
        </p:txBody>
      </p:sp>
      <p:sp>
        <p:nvSpPr>
          <p:cNvPr id="3" name="Content Placeholder 2">
            <a:extLst>
              <a:ext uri="{FF2B5EF4-FFF2-40B4-BE49-F238E27FC236}">
                <a16:creationId xmlns:a16="http://schemas.microsoft.com/office/drawing/2014/main" id="{FFA6B0CD-12BE-48A0-91C0-1399D44A33CF}"/>
              </a:ext>
            </a:extLst>
          </p:cNvPr>
          <p:cNvSpPr>
            <a:spLocks noGrp="1"/>
          </p:cNvSpPr>
          <p:nvPr>
            <p:ph idx="1"/>
          </p:nvPr>
        </p:nvSpPr>
        <p:spPr>
          <a:xfrm>
            <a:off x="720003" y="859800"/>
            <a:ext cx="6623999" cy="3780000"/>
          </a:xfrm>
        </p:spPr>
        <p:txBody>
          <a:bodyPr/>
          <a:lstStyle/>
          <a:p>
            <a:r>
              <a:rPr lang="en-US" sz="1400" dirty="0"/>
              <a:t>Identify debt during</a:t>
            </a:r>
          </a:p>
          <a:p>
            <a:pPr lvl="1"/>
            <a:r>
              <a:rPr lang="en-US" sz="1400" dirty="0"/>
              <a:t>refinement, review, test, Ops intake, retrospective, audit, on boarding</a:t>
            </a:r>
          </a:p>
          <a:p>
            <a:pPr lvl="1"/>
            <a:r>
              <a:rPr lang="en-US" sz="1400" dirty="0"/>
              <a:t>analysis, development, production usage</a:t>
            </a:r>
          </a:p>
          <a:p>
            <a:r>
              <a:rPr lang="en-US" sz="1400" dirty="0"/>
              <a:t>Make debt explicit and visible – in a debt register and the risk log</a:t>
            </a:r>
          </a:p>
          <a:p>
            <a:pPr lvl="1"/>
            <a:r>
              <a:rPr lang="en-US" sz="1400" dirty="0"/>
              <a:t>what and where</a:t>
            </a:r>
          </a:p>
          <a:p>
            <a:pPr lvl="1"/>
            <a:r>
              <a:rPr lang="en-US" sz="1400" dirty="0"/>
              <a:t>severity, risk and impact (running cost!)</a:t>
            </a:r>
          </a:p>
          <a:p>
            <a:pPr lvl="1"/>
            <a:r>
              <a:rPr lang="en-US" sz="1400" dirty="0"/>
              <a:t>resolution: how and effort</a:t>
            </a:r>
          </a:p>
          <a:p>
            <a:r>
              <a:rPr lang="en-US" sz="1400" dirty="0"/>
              <a:t>Discuss debt (risks, running cost of not fixing) &amp; plan actions </a:t>
            </a:r>
          </a:p>
          <a:p>
            <a:pPr lvl="1"/>
            <a:r>
              <a:rPr lang="en-US" sz="1400" dirty="0"/>
              <a:t>in every sprint planning </a:t>
            </a:r>
          </a:p>
          <a:p>
            <a:pPr lvl="1"/>
            <a:r>
              <a:rPr lang="en-US" sz="1400" dirty="0"/>
              <a:t>in every steering committee session</a:t>
            </a:r>
          </a:p>
          <a:p>
            <a:pPr lvl="1"/>
            <a:r>
              <a:rPr lang="en-US" sz="1400" dirty="0"/>
              <a:t>…</a:t>
            </a:r>
          </a:p>
          <a:p>
            <a:r>
              <a:rPr lang="en-US" sz="1400" dirty="0"/>
              <a:t>Continuously work on reducing debt – in small steps</a:t>
            </a:r>
          </a:p>
          <a:p>
            <a:pPr lvl="1"/>
            <a:r>
              <a:rPr lang="en-US" sz="1400" dirty="0"/>
              <a:t>boy scout principle (improve everything you touch)</a:t>
            </a:r>
          </a:p>
          <a:p>
            <a:pPr lvl="1"/>
            <a:r>
              <a:rPr lang="en-US" sz="1400" dirty="0"/>
              <a:t>explicitly set sprint budget aside</a:t>
            </a:r>
          </a:p>
          <a:p>
            <a:pPr lvl="1"/>
            <a:r>
              <a:rPr lang="en-US" sz="1400" dirty="0"/>
              <a:t>Debt status should be a Team KPI</a:t>
            </a:r>
          </a:p>
          <a:p>
            <a:r>
              <a:rPr lang="en-US" sz="1400" dirty="0"/>
              <a:t>Focus on a root cause: Team Process Debt</a:t>
            </a:r>
          </a:p>
        </p:txBody>
      </p:sp>
      <p:sp>
        <p:nvSpPr>
          <p:cNvPr id="4" name="Footer Placeholder 3">
            <a:extLst>
              <a:ext uri="{FF2B5EF4-FFF2-40B4-BE49-F238E27FC236}">
                <a16:creationId xmlns:a16="http://schemas.microsoft.com/office/drawing/2014/main" id="{DF36797F-B597-4329-A03E-15CCFE9FD1CC}"/>
              </a:ext>
            </a:extLst>
          </p:cNvPr>
          <p:cNvSpPr>
            <a:spLocks noGrp="1"/>
          </p:cNvSpPr>
          <p:nvPr>
            <p:ph type="ftr" sz="quarter" idx="11"/>
          </p:nvPr>
        </p:nvSpPr>
        <p:spPr/>
        <p:txBody>
          <a:bodyPr/>
          <a:lstStyle/>
          <a:p>
            <a:r>
              <a:rPr lang="en-US"/>
              <a:t>Who Wants to Become an IT Architect? - EMEA Groundbreakers Virtual Tour 2021</a:t>
            </a:r>
            <a:endParaRPr lang="nl-NL"/>
          </a:p>
        </p:txBody>
      </p:sp>
      <p:grpSp>
        <p:nvGrpSpPr>
          <p:cNvPr id="14" name="Group 13">
            <a:extLst>
              <a:ext uri="{FF2B5EF4-FFF2-40B4-BE49-F238E27FC236}">
                <a16:creationId xmlns:a16="http://schemas.microsoft.com/office/drawing/2014/main" id="{D7E37CCC-40EF-43FC-B4A2-ED6BC82178A5}"/>
              </a:ext>
            </a:extLst>
          </p:cNvPr>
          <p:cNvGrpSpPr/>
          <p:nvPr/>
        </p:nvGrpSpPr>
        <p:grpSpPr>
          <a:xfrm>
            <a:off x="5376333" y="1642533"/>
            <a:ext cx="4438702" cy="3212967"/>
            <a:chOff x="6125021" y="2118281"/>
            <a:chExt cx="3690014" cy="2737219"/>
          </a:xfrm>
        </p:grpSpPr>
        <p:pic>
          <p:nvPicPr>
            <p:cNvPr id="1026" name="Picture 2" descr="Crushing Debt Killing 401k Saving - 401K Specialist">
              <a:extLst>
                <a:ext uri="{FF2B5EF4-FFF2-40B4-BE49-F238E27FC236}">
                  <a16:creationId xmlns:a16="http://schemas.microsoft.com/office/drawing/2014/main" id="{8CAE7086-441A-4B52-B41E-15C7CC3172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5021" y="3293400"/>
              <a:ext cx="2914650" cy="156210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F3A8ABF3-34E2-492E-8050-B4D7483A5000}"/>
                </a:ext>
              </a:extLst>
            </p:cNvPr>
            <p:cNvGrpSpPr/>
            <p:nvPr/>
          </p:nvGrpSpPr>
          <p:grpSpPr>
            <a:xfrm>
              <a:off x="6574813" y="2118281"/>
              <a:ext cx="2161066" cy="1333238"/>
              <a:chOff x="2848214" y="398120"/>
              <a:chExt cx="4452119" cy="3145906"/>
            </a:xfrm>
          </p:grpSpPr>
          <p:sp>
            <p:nvSpPr>
              <p:cNvPr id="7" name="Isosceles Triangle 6">
                <a:extLst>
                  <a:ext uri="{FF2B5EF4-FFF2-40B4-BE49-F238E27FC236}">
                    <a16:creationId xmlns:a16="http://schemas.microsoft.com/office/drawing/2014/main" id="{F93B427E-2DBF-469F-8338-9778FABA7DDD}"/>
                  </a:ext>
                </a:extLst>
              </p:cNvPr>
              <p:cNvSpPr/>
              <p:nvPr/>
            </p:nvSpPr>
            <p:spPr>
              <a:xfrm>
                <a:off x="4044922" y="398120"/>
                <a:ext cx="2058699" cy="125590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700" dirty="0"/>
                  <a:t>Functional </a:t>
                </a:r>
                <a:br>
                  <a:rPr lang="en-US" sz="700" dirty="0"/>
                </a:br>
                <a:r>
                  <a:rPr lang="en-US" sz="700" dirty="0"/>
                  <a:t>Debt</a:t>
                </a:r>
              </a:p>
            </p:txBody>
          </p:sp>
          <p:sp>
            <p:nvSpPr>
              <p:cNvPr id="8" name="Trapezoid 7">
                <a:extLst>
                  <a:ext uri="{FF2B5EF4-FFF2-40B4-BE49-F238E27FC236}">
                    <a16:creationId xmlns:a16="http://schemas.microsoft.com/office/drawing/2014/main" id="{2043B210-1355-4D74-A8DB-E8410DBD3D27}"/>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800" dirty="0"/>
                  <a:t>Team Process Debt</a:t>
                </a:r>
              </a:p>
            </p:txBody>
          </p:sp>
          <p:sp>
            <p:nvSpPr>
              <p:cNvPr id="9" name="Trapezoid 8">
                <a:extLst>
                  <a:ext uri="{FF2B5EF4-FFF2-40B4-BE49-F238E27FC236}">
                    <a16:creationId xmlns:a16="http://schemas.microsoft.com/office/drawing/2014/main" id="{C3CA6E8B-46F5-408F-BE55-96E468EB816A}"/>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800" dirty="0"/>
              </a:p>
            </p:txBody>
          </p:sp>
          <p:sp>
            <p:nvSpPr>
              <p:cNvPr id="10" name="TextBox 9">
                <a:extLst>
                  <a:ext uri="{FF2B5EF4-FFF2-40B4-BE49-F238E27FC236}">
                    <a16:creationId xmlns:a16="http://schemas.microsoft.com/office/drawing/2014/main" id="{F96557A4-A492-44F6-8532-4AF07E40B560}"/>
                  </a:ext>
                </a:extLst>
              </p:cNvPr>
              <p:cNvSpPr txBox="1"/>
              <p:nvPr/>
            </p:nvSpPr>
            <p:spPr>
              <a:xfrm>
                <a:off x="5274528" y="2210787"/>
                <a:ext cx="988742" cy="254181"/>
              </a:xfrm>
              <a:prstGeom prst="rect">
                <a:avLst/>
              </a:prstGeom>
              <a:noFill/>
            </p:spPr>
            <p:txBody>
              <a:bodyPr wrap="square" lIns="0" tIns="0" rIns="0" bIns="0" rtlCol="0">
                <a:spAutoFit/>
              </a:bodyPr>
              <a:lstStyle/>
              <a:p>
                <a:pPr algn="ctr"/>
                <a:r>
                  <a:rPr lang="en-US" sz="800" dirty="0">
                    <a:solidFill>
                      <a:schemeClr val="bg1"/>
                    </a:solidFill>
                  </a:rPr>
                  <a:t>Ops Debt</a:t>
                </a:r>
              </a:p>
            </p:txBody>
          </p:sp>
          <p:cxnSp>
            <p:nvCxnSpPr>
              <p:cNvPr id="11" name="Straight Connector 10">
                <a:extLst>
                  <a:ext uri="{FF2B5EF4-FFF2-40B4-BE49-F238E27FC236}">
                    <a16:creationId xmlns:a16="http://schemas.microsoft.com/office/drawing/2014/main" id="{2D42CD2F-2077-4058-B530-39DD15D7A440}"/>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12" name="TextBox 11">
                <a:extLst>
                  <a:ext uri="{FF2B5EF4-FFF2-40B4-BE49-F238E27FC236}">
                    <a16:creationId xmlns:a16="http://schemas.microsoft.com/office/drawing/2014/main" id="{D4AA70FF-5997-4D2A-B730-EDEC8B149626}"/>
                  </a:ext>
                </a:extLst>
              </p:cNvPr>
              <p:cNvSpPr txBox="1"/>
              <p:nvPr/>
            </p:nvSpPr>
            <p:spPr>
              <a:xfrm>
                <a:off x="3909896" y="2210787"/>
                <a:ext cx="988742" cy="254181"/>
              </a:xfrm>
              <a:prstGeom prst="rect">
                <a:avLst/>
              </a:prstGeom>
              <a:noFill/>
            </p:spPr>
            <p:txBody>
              <a:bodyPr wrap="square" lIns="0" tIns="0" rIns="0" bIns="0" rtlCol="0">
                <a:spAutoFit/>
              </a:bodyPr>
              <a:lstStyle/>
              <a:p>
                <a:pPr algn="ctr"/>
                <a:r>
                  <a:rPr lang="en-US" sz="800" dirty="0">
                    <a:solidFill>
                      <a:schemeClr val="bg1"/>
                    </a:solidFill>
                  </a:rPr>
                  <a:t>Tech Debt</a:t>
                </a:r>
              </a:p>
            </p:txBody>
          </p:sp>
        </p:grpSp>
        <p:sp>
          <p:nvSpPr>
            <p:cNvPr id="13" name="Thought Bubble: Cloud 12">
              <a:extLst>
                <a:ext uri="{FF2B5EF4-FFF2-40B4-BE49-F238E27FC236}">
                  <a16:creationId xmlns:a16="http://schemas.microsoft.com/office/drawing/2014/main" id="{3C1AB3E2-AF9A-4BA0-BAFB-9FEF550B373D}"/>
                </a:ext>
              </a:extLst>
            </p:cNvPr>
            <p:cNvSpPr/>
            <p:nvPr/>
          </p:nvSpPr>
          <p:spPr>
            <a:xfrm>
              <a:off x="8123932" y="3662461"/>
              <a:ext cx="1691103" cy="628710"/>
            </a:xfrm>
            <a:prstGeom prst="cloudCallout">
              <a:avLst>
                <a:gd name="adj1" fmla="val -63389"/>
                <a:gd name="adj2" fmla="val 4230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sz="1400"/>
            </a:p>
          </p:txBody>
        </p:sp>
        <p:grpSp>
          <p:nvGrpSpPr>
            <p:cNvPr id="15" name="Group 14">
              <a:extLst>
                <a:ext uri="{FF2B5EF4-FFF2-40B4-BE49-F238E27FC236}">
                  <a16:creationId xmlns:a16="http://schemas.microsoft.com/office/drawing/2014/main" id="{A1EB1242-4062-48D5-B128-023D669CDC0A}"/>
                </a:ext>
              </a:extLst>
            </p:cNvPr>
            <p:cNvGrpSpPr/>
            <p:nvPr/>
          </p:nvGrpSpPr>
          <p:grpSpPr>
            <a:xfrm>
              <a:off x="8343441" y="3836060"/>
              <a:ext cx="1029881" cy="237734"/>
              <a:chOff x="4572000" y="129033"/>
              <a:chExt cx="4452119" cy="1299246"/>
            </a:xfrm>
          </p:grpSpPr>
          <p:sp>
            <p:nvSpPr>
              <p:cNvPr id="16" name="Trapezoid 15">
                <a:extLst>
                  <a:ext uri="{FF2B5EF4-FFF2-40B4-BE49-F238E27FC236}">
                    <a16:creationId xmlns:a16="http://schemas.microsoft.com/office/drawing/2014/main" id="{6ABC3E6B-BA2D-441C-8793-F712B4712596}"/>
                  </a:ext>
                </a:extLst>
              </p:cNvPr>
              <p:cNvSpPr/>
              <p:nvPr/>
            </p:nvSpPr>
            <p:spPr>
              <a:xfrm flipV="1">
                <a:off x="4572000" y="129033"/>
                <a:ext cx="4452119" cy="617034"/>
              </a:xfrm>
              <a:prstGeom prst="trapezoid">
                <a:avLst>
                  <a:gd name="adj" fmla="val 70783"/>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400" dirty="0"/>
              </a:p>
            </p:txBody>
          </p:sp>
          <p:sp>
            <p:nvSpPr>
              <p:cNvPr id="17" name="TextBox 16">
                <a:extLst>
                  <a:ext uri="{FF2B5EF4-FFF2-40B4-BE49-F238E27FC236}">
                    <a16:creationId xmlns:a16="http://schemas.microsoft.com/office/drawing/2014/main" id="{8CCC7E0E-C3CA-448E-A483-1B06298E7C90}"/>
                  </a:ext>
                </a:extLst>
              </p:cNvPr>
              <p:cNvSpPr txBox="1"/>
              <p:nvPr/>
            </p:nvSpPr>
            <p:spPr>
              <a:xfrm>
                <a:off x="6296064" y="157965"/>
                <a:ext cx="1222602" cy="573192"/>
              </a:xfrm>
              <a:prstGeom prst="rect">
                <a:avLst/>
              </a:prstGeom>
              <a:noFill/>
            </p:spPr>
            <p:txBody>
              <a:bodyPr wrap="square" lIns="0" tIns="0" rIns="0" bIns="0" rtlCol="0">
                <a:spAutoFit/>
              </a:bodyPr>
              <a:lstStyle/>
              <a:p>
                <a:pPr algn="ctr"/>
                <a:r>
                  <a:rPr lang="en-US" sz="400" dirty="0">
                    <a:solidFill>
                      <a:schemeClr val="bg1"/>
                    </a:solidFill>
                  </a:rPr>
                  <a:t>Organization Debt</a:t>
                </a:r>
              </a:p>
            </p:txBody>
          </p:sp>
          <p:sp>
            <p:nvSpPr>
              <p:cNvPr id="18" name="Trapezoid 17">
                <a:extLst>
                  <a:ext uri="{FF2B5EF4-FFF2-40B4-BE49-F238E27FC236}">
                    <a16:creationId xmlns:a16="http://schemas.microsoft.com/office/drawing/2014/main" id="{E7C57AC1-3652-4F8B-A2B4-2534650C868F}"/>
                  </a:ext>
                </a:extLst>
              </p:cNvPr>
              <p:cNvSpPr/>
              <p:nvPr/>
            </p:nvSpPr>
            <p:spPr>
              <a:xfrm flipV="1">
                <a:off x="4941134" y="811245"/>
                <a:ext cx="3737028" cy="617034"/>
              </a:xfrm>
              <a:prstGeom prst="trapezoid">
                <a:avLst>
                  <a:gd name="adj" fmla="val 70783"/>
                </a:avLst>
              </a:prstGeom>
              <a:solidFill>
                <a:schemeClr val="bg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400" dirty="0"/>
              </a:p>
            </p:txBody>
          </p:sp>
          <p:sp>
            <p:nvSpPr>
              <p:cNvPr id="19" name="TextBox 18">
                <a:extLst>
                  <a:ext uri="{FF2B5EF4-FFF2-40B4-BE49-F238E27FC236}">
                    <a16:creationId xmlns:a16="http://schemas.microsoft.com/office/drawing/2014/main" id="{5C7878D2-CBFE-4CC3-AED3-B195FF20F38D}"/>
                  </a:ext>
                </a:extLst>
              </p:cNvPr>
              <p:cNvSpPr txBox="1"/>
              <p:nvPr/>
            </p:nvSpPr>
            <p:spPr>
              <a:xfrm>
                <a:off x="6412991" y="824610"/>
                <a:ext cx="988743" cy="573192"/>
              </a:xfrm>
              <a:prstGeom prst="rect">
                <a:avLst/>
              </a:prstGeom>
              <a:noFill/>
            </p:spPr>
            <p:txBody>
              <a:bodyPr wrap="square" lIns="0" tIns="0" rIns="0" bIns="0" rtlCol="0">
                <a:spAutoFit/>
              </a:bodyPr>
              <a:lstStyle/>
              <a:p>
                <a:pPr algn="ctr"/>
                <a:r>
                  <a:rPr lang="en-US" sz="400" dirty="0">
                    <a:solidFill>
                      <a:schemeClr val="bg1"/>
                    </a:solidFill>
                  </a:rPr>
                  <a:t>Community Debt</a:t>
                </a:r>
              </a:p>
            </p:txBody>
          </p:sp>
        </p:grpSp>
      </p:grpSp>
      <p:sp>
        <p:nvSpPr>
          <p:cNvPr id="21" name="Flowchart: Multidocument 20">
            <a:extLst>
              <a:ext uri="{FF2B5EF4-FFF2-40B4-BE49-F238E27FC236}">
                <a16:creationId xmlns:a16="http://schemas.microsoft.com/office/drawing/2014/main" id="{E94C91CF-007D-42F6-B14C-641B7C11737D}"/>
              </a:ext>
            </a:extLst>
          </p:cNvPr>
          <p:cNvSpPr/>
          <p:nvPr/>
        </p:nvSpPr>
        <p:spPr>
          <a:xfrm>
            <a:off x="80697" y="2374641"/>
            <a:ext cx="585010" cy="584239"/>
          </a:xfrm>
          <a:prstGeom prst="flowChartMultidocumen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2" name="TextBox 21">
            <a:extLst>
              <a:ext uri="{FF2B5EF4-FFF2-40B4-BE49-F238E27FC236}">
                <a16:creationId xmlns:a16="http://schemas.microsoft.com/office/drawing/2014/main" id="{F35EFB01-0086-445A-92C8-C2BCB6139990}"/>
              </a:ext>
            </a:extLst>
          </p:cNvPr>
          <p:cNvSpPr txBox="1"/>
          <p:nvPr/>
        </p:nvSpPr>
        <p:spPr>
          <a:xfrm>
            <a:off x="102533" y="2979442"/>
            <a:ext cx="476092" cy="307777"/>
          </a:xfrm>
          <a:prstGeom prst="rect">
            <a:avLst/>
          </a:prstGeom>
          <a:noFill/>
        </p:spPr>
        <p:txBody>
          <a:bodyPr wrap="none" lIns="0" tIns="0" rIns="0" bIns="0" rtlCol="0">
            <a:spAutoFit/>
          </a:bodyPr>
          <a:lstStyle/>
          <a:p>
            <a:r>
              <a:rPr lang="en-US" sz="1000" dirty="0"/>
              <a:t>Debt </a:t>
            </a:r>
            <a:br>
              <a:rPr lang="en-US" sz="1000" dirty="0"/>
            </a:br>
            <a:r>
              <a:rPr lang="en-US" sz="1000" dirty="0"/>
              <a:t>Register</a:t>
            </a:r>
          </a:p>
        </p:txBody>
      </p:sp>
      <p:sp>
        <p:nvSpPr>
          <p:cNvPr id="23" name="Flowchart: Multidocument 22">
            <a:extLst>
              <a:ext uri="{FF2B5EF4-FFF2-40B4-BE49-F238E27FC236}">
                <a16:creationId xmlns:a16="http://schemas.microsoft.com/office/drawing/2014/main" id="{3ED6CF68-147D-4496-AC60-63CD4C172E77}"/>
              </a:ext>
            </a:extLst>
          </p:cNvPr>
          <p:cNvSpPr/>
          <p:nvPr/>
        </p:nvSpPr>
        <p:spPr>
          <a:xfrm>
            <a:off x="82712" y="1440414"/>
            <a:ext cx="585010" cy="584239"/>
          </a:xfrm>
          <a:prstGeom prst="flowChartMultidocument">
            <a:avLst/>
          </a:prstGeom>
          <a:solidFill>
            <a:schemeClr val="tx2"/>
          </a:solidFill>
          <a:ln>
            <a:solidFill>
              <a:schemeClr val="tx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sp>
        <p:nvSpPr>
          <p:cNvPr id="24" name="TextBox 23">
            <a:extLst>
              <a:ext uri="{FF2B5EF4-FFF2-40B4-BE49-F238E27FC236}">
                <a16:creationId xmlns:a16="http://schemas.microsoft.com/office/drawing/2014/main" id="{11424CE0-FFE6-46A5-BF5A-78C8CF79CCEC}"/>
              </a:ext>
            </a:extLst>
          </p:cNvPr>
          <p:cNvSpPr txBox="1"/>
          <p:nvPr/>
        </p:nvSpPr>
        <p:spPr>
          <a:xfrm>
            <a:off x="104548" y="2045215"/>
            <a:ext cx="285335" cy="307777"/>
          </a:xfrm>
          <a:prstGeom prst="rect">
            <a:avLst/>
          </a:prstGeom>
          <a:noFill/>
        </p:spPr>
        <p:txBody>
          <a:bodyPr wrap="none" lIns="0" tIns="0" rIns="0" bIns="0" rtlCol="0">
            <a:spAutoFit/>
          </a:bodyPr>
          <a:lstStyle/>
          <a:p>
            <a:r>
              <a:rPr lang="en-US" sz="1000" dirty="0"/>
              <a:t>Risk </a:t>
            </a:r>
            <a:br>
              <a:rPr lang="en-US" sz="1000" dirty="0"/>
            </a:br>
            <a:r>
              <a:rPr lang="en-US" sz="1000" dirty="0"/>
              <a:t>Log</a:t>
            </a:r>
          </a:p>
        </p:txBody>
      </p:sp>
      <p:cxnSp>
        <p:nvCxnSpPr>
          <p:cNvPr id="25" name="Straight Arrow Connector 24">
            <a:extLst>
              <a:ext uri="{FF2B5EF4-FFF2-40B4-BE49-F238E27FC236}">
                <a16:creationId xmlns:a16="http://schemas.microsoft.com/office/drawing/2014/main" id="{3E2BCE91-D575-408A-8304-786584AF2DC3}"/>
              </a:ext>
            </a:extLst>
          </p:cNvPr>
          <p:cNvCxnSpPr/>
          <p:nvPr/>
        </p:nvCxnSpPr>
        <p:spPr>
          <a:xfrm>
            <a:off x="601829" y="1917379"/>
            <a:ext cx="0" cy="45726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Flowchart: Multidocument 25">
            <a:extLst>
              <a:ext uri="{FF2B5EF4-FFF2-40B4-BE49-F238E27FC236}">
                <a16:creationId xmlns:a16="http://schemas.microsoft.com/office/drawing/2014/main" id="{1264B245-8492-4CE2-A627-822FC9CFB006}"/>
              </a:ext>
            </a:extLst>
          </p:cNvPr>
          <p:cNvSpPr/>
          <p:nvPr/>
        </p:nvSpPr>
        <p:spPr>
          <a:xfrm>
            <a:off x="87930" y="3308868"/>
            <a:ext cx="585010" cy="584239"/>
          </a:xfrm>
          <a:prstGeom prst="flowChartMultidocumen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000"/>
          </a:p>
        </p:txBody>
      </p:sp>
      <p:sp>
        <p:nvSpPr>
          <p:cNvPr id="27" name="TextBox 26">
            <a:extLst>
              <a:ext uri="{FF2B5EF4-FFF2-40B4-BE49-F238E27FC236}">
                <a16:creationId xmlns:a16="http://schemas.microsoft.com/office/drawing/2014/main" id="{FDCBB362-EA1E-41DA-B203-B4059D174B9C}"/>
              </a:ext>
            </a:extLst>
          </p:cNvPr>
          <p:cNvSpPr txBox="1"/>
          <p:nvPr/>
        </p:nvSpPr>
        <p:spPr>
          <a:xfrm>
            <a:off x="109765" y="3913669"/>
            <a:ext cx="453650" cy="461665"/>
          </a:xfrm>
          <a:prstGeom prst="rect">
            <a:avLst/>
          </a:prstGeom>
          <a:noFill/>
        </p:spPr>
        <p:txBody>
          <a:bodyPr wrap="none" lIns="0" tIns="0" rIns="0" bIns="0" rtlCol="0">
            <a:spAutoFit/>
          </a:bodyPr>
          <a:lstStyle/>
          <a:p>
            <a:r>
              <a:rPr lang="en-US" sz="1000" dirty="0"/>
              <a:t>Team </a:t>
            </a:r>
            <a:br>
              <a:rPr lang="en-US" sz="1000" dirty="0"/>
            </a:br>
            <a:r>
              <a:rPr lang="en-US" sz="1000" dirty="0"/>
              <a:t>Story </a:t>
            </a:r>
            <a:br>
              <a:rPr lang="en-US" sz="1000" dirty="0"/>
            </a:br>
            <a:r>
              <a:rPr lang="en-US" sz="1000" dirty="0"/>
              <a:t>Backlog</a:t>
            </a:r>
          </a:p>
        </p:txBody>
      </p:sp>
      <p:cxnSp>
        <p:nvCxnSpPr>
          <p:cNvPr id="28" name="Straight Arrow Connector 27">
            <a:extLst>
              <a:ext uri="{FF2B5EF4-FFF2-40B4-BE49-F238E27FC236}">
                <a16:creationId xmlns:a16="http://schemas.microsoft.com/office/drawing/2014/main" id="{6B694A8F-4F67-492F-A56F-67185850ECB7}"/>
              </a:ext>
            </a:extLst>
          </p:cNvPr>
          <p:cNvCxnSpPr/>
          <p:nvPr/>
        </p:nvCxnSpPr>
        <p:spPr>
          <a:xfrm>
            <a:off x="601829" y="2853613"/>
            <a:ext cx="0" cy="45726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575596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7" end="7"/>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9" end="9"/>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10" end="10"/>
                                            </p:txEl>
                                          </p:spTgt>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
                                            <p:txEl>
                                              <p:pRg st="11" end="1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
                                            <p:txEl>
                                              <p:pRg st="13" end="13"/>
                                            </p:txEl>
                                          </p:spTgt>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21" grpId="0" animBg="1"/>
      <p:bldP spid="22" grpId="0"/>
      <p:bldP spid="23" grpId="0" animBg="1"/>
      <p:bldP spid="24" grpId="0"/>
      <p:bldP spid="26" grpId="0" animBg="1"/>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9A8D3C42-81B4-43CA-9E60-2E88498E3ED5}"/>
              </a:ext>
            </a:extLst>
          </p:cNvPr>
          <p:cNvSpPr>
            <a:spLocks noGrp="1"/>
          </p:cNvSpPr>
          <p:nvPr>
            <p:ph type="title"/>
          </p:nvPr>
        </p:nvSpPr>
        <p:spPr/>
        <p:txBody>
          <a:bodyPr/>
          <a:lstStyle/>
          <a:p>
            <a:r>
              <a:rPr lang="en-US" dirty="0"/>
              <a:t>From A(</a:t>
            </a:r>
            <a:r>
              <a:rPr lang="en-US" dirty="0" err="1"/>
              <a:t>bstract</a:t>
            </a:r>
            <a:r>
              <a:rPr lang="en-US" dirty="0"/>
              <a:t> Idea) to Concrete</a:t>
            </a:r>
          </a:p>
        </p:txBody>
      </p:sp>
      <p:sp>
        <p:nvSpPr>
          <p:cNvPr id="6" name="Content Placeholder 5">
            <a:extLst>
              <a:ext uri="{FF2B5EF4-FFF2-40B4-BE49-F238E27FC236}">
                <a16:creationId xmlns:a16="http://schemas.microsoft.com/office/drawing/2014/main" id="{48C2F546-A033-4B46-9927-A487546BD0AD}"/>
              </a:ext>
            </a:extLst>
          </p:cNvPr>
          <p:cNvSpPr>
            <a:spLocks noGrp="1"/>
          </p:cNvSpPr>
          <p:nvPr>
            <p:ph idx="1"/>
          </p:nvPr>
        </p:nvSpPr>
        <p:spPr/>
        <p:txBody>
          <a:bodyPr/>
          <a:lstStyle/>
          <a:p>
            <a:endParaRPr lang="en-US"/>
          </a:p>
        </p:txBody>
      </p:sp>
      <p:sp>
        <p:nvSpPr>
          <p:cNvPr id="7" name="Rectangle 6">
            <a:extLst>
              <a:ext uri="{FF2B5EF4-FFF2-40B4-BE49-F238E27FC236}">
                <a16:creationId xmlns:a16="http://schemas.microsoft.com/office/drawing/2014/main" id="{B3859FDD-2F29-419D-B7F4-691099A94550}"/>
              </a:ext>
            </a:extLst>
          </p:cNvPr>
          <p:cNvSpPr/>
          <p:nvPr/>
        </p:nvSpPr>
        <p:spPr>
          <a:xfrm>
            <a:off x="1115195" y="2184427"/>
            <a:ext cx="684803" cy="923330"/>
          </a:xfrm>
          <a:prstGeom prst="rect">
            <a:avLst/>
          </a:prstGeom>
          <a:noFill/>
        </p:spPr>
        <p:txBody>
          <a:bodyPr wrap="none" lIns="91440" tIns="45720" rIns="91440" bIns="45720">
            <a:spAutoFit/>
            <a:scene3d>
              <a:camera prst="orthographicFront"/>
              <a:lightRig rig="harsh" dir="t"/>
            </a:scene3d>
            <a:sp3d extrusionH="57150" prstMaterial="matte">
              <a:bevelT w="63500" h="12700" prst="angle"/>
              <a:contourClr>
                <a:schemeClr val="bg1">
                  <a:lumMod val="65000"/>
                </a:schemeClr>
              </a:contourClr>
            </a:sp3d>
          </a:bodyPr>
          <a:lstStyle/>
          <a:p>
            <a:pPr algn="ctr"/>
            <a:r>
              <a:rPr lang="en-US" sz="5400" b="1" cap="none" spc="0" dirty="0">
                <a:ln/>
                <a:solidFill>
                  <a:schemeClr val="accent3"/>
                </a:solidFill>
                <a:effectLst/>
              </a:rPr>
              <a:t>A</a:t>
            </a:r>
          </a:p>
        </p:txBody>
      </p:sp>
      <p:sp>
        <p:nvSpPr>
          <p:cNvPr id="8" name="Arrow: Right 7">
            <a:extLst>
              <a:ext uri="{FF2B5EF4-FFF2-40B4-BE49-F238E27FC236}">
                <a16:creationId xmlns:a16="http://schemas.microsoft.com/office/drawing/2014/main" id="{46DEBAC3-41B3-4558-AEAB-8D93CCDF71B9}"/>
              </a:ext>
            </a:extLst>
          </p:cNvPr>
          <p:cNvSpPr/>
          <p:nvPr/>
        </p:nvSpPr>
        <p:spPr>
          <a:xfrm>
            <a:off x="2468137" y="2512277"/>
            <a:ext cx="2393795" cy="39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9" name="Rectangle 8">
            <a:extLst>
              <a:ext uri="{FF2B5EF4-FFF2-40B4-BE49-F238E27FC236}">
                <a16:creationId xmlns:a16="http://schemas.microsoft.com/office/drawing/2014/main" id="{7D72ADB9-BAC4-4D15-99F5-F70310A038F2}"/>
              </a:ext>
            </a:extLst>
          </p:cNvPr>
          <p:cNvSpPr/>
          <p:nvPr/>
        </p:nvSpPr>
        <p:spPr>
          <a:xfrm>
            <a:off x="5510834" y="2247849"/>
            <a:ext cx="684804" cy="923330"/>
          </a:xfrm>
          <a:prstGeom prst="rect">
            <a:avLst/>
          </a:prstGeom>
          <a:noFill/>
        </p:spPr>
        <p:txBody>
          <a:bodyPr wrap="none" lIns="91440" tIns="45720" rIns="91440" bIns="45720">
            <a:spAutoFit/>
          </a:bodyPr>
          <a:lstStyle/>
          <a:p>
            <a:pPr algn="ctr"/>
            <a:r>
              <a:rPr lang="en-US" sz="540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C</a:t>
            </a:r>
            <a:endParaRPr lang="en-US" sz="54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
        <p:nvSpPr>
          <p:cNvPr id="10" name="Footer Placeholder 9">
            <a:extLst>
              <a:ext uri="{FF2B5EF4-FFF2-40B4-BE49-F238E27FC236}">
                <a16:creationId xmlns:a16="http://schemas.microsoft.com/office/drawing/2014/main" id="{B3C4A100-D435-4255-83E0-C36DC6B2A147}"/>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8194" name="Picture 2" descr="Where BlueCruise hands-free driving will work after OTA push to Mustang  Mach-E and 2021 F-150: teslainvestorsclub">
            <a:extLst>
              <a:ext uri="{FF2B5EF4-FFF2-40B4-BE49-F238E27FC236}">
                <a16:creationId xmlns:a16="http://schemas.microsoft.com/office/drawing/2014/main" id="{A42824DC-CFF8-482B-BE79-37F5BD5583D0}"/>
              </a:ext>
            </a:extLst>
          </p:cNvPr>
          <p:cNvPicPr>
            <a:picLocks noChangeAspect="1" noChangeArrowheads="1"/>
          </p:cNvPicPr>
          <p:nvPr/>
        </p:nvPicPr>
        <p:blipFill rotWithShape="1">
          <a:blip r:embed="rId2">
            <a:clrChange>
              <a:clrFrom>
                <a:srgbClr val="020202"/>
              </a:clrFrom>
              <a:clrTo>
                <a:srgbClr val="020202">
                  <a:alpha val="0"/>
                </a:srgbClr>
              </a:clrTo>
            </a:clrChange>
            <a:extLst>
              <a:ext uri="{28A0092B-C50C-407E-A947-70E740481C1C}">
                <a14:useLocalDpi xmlns:a14="http://schemas.microsoft.com/office/drawing/2010/main" val="0"/>
              </a:ext>
            </a:extLst>
          </a:blip>
          <a:srcRect l="14852" r="14291" b="5917"/>
          <a:stretch/>
        </p:blipFill>
        <p:spPr bwMode="auto">
          <a:xfrm>
            <a:off x="7085639" y="0"/>
            <a:ext cx="1956828" cy="1732156"/>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F0A06D78-609D-4D66-8942-D90177FD5AA9}"/>
              </a:ext>
            </a:extLst>
          </p:cNvPr>
          <p:cNvPicPr>
            <a:picLocks noChangeAspect="1"/>
          </p:cNvPicPr>
          <p:nvPr/>
        </p:nvPicPr>
        <p:blipFill>
          <a:blip r:embed="rId3"/>
          <a:stretch>
            <a:fillRect/>
          </a:stretch>
        </p:blipFill>
        <p:spPr>
          <a:xfrm>
            <a:off x="6662659" y="3326749"/>
            <a:ext cx="2379808" cy="1528751"/>
          </a:xfrm>
          <a:prstGeom prst="rect">
            <a:avLst/>
          </a:prstGeom>
        </p:spPr>
      </p:pic>
      <p:sp>
        <p:nvSpPr>
          <p:cNvPr id="12" name="Arrow: Right 11">
            <a:extLst>
              <a:ext uri="{FF2B5EF4-FFF2-40B4-BE49-F238E27FC236}">
                <a16:creationId xmlns:a16="http://schemas.microsoft.com/office/drawing/2014/main" id="{44EF0A9E-7457-4F8A-837D-804457BC2100}"/>
              </a:ext>
            </a:extLst>
          </p:cNvPr>
          <p:cNvSpPr/>
          <p:nvPr/>
        </p:nvSpPr>
        <p:spPr>
          <a:xfrm rot="5400000">
            <a:off x="7246658" y="2333860"/>
            <a:ext cx="1732158" cy="39447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endParaRPr>
          </a:p>
        </p:txBody>
      </p:sp>
    </p:spTree>
    <p:extLst>
      <p:ext uri="{BB962C8B-B14F-4D97-AF65-F5344CB8AC3E}">
        <p14:creationId xmlns:p14="http://schemas.microsoft.com/office/powerpoint/2010/main" val="2250609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42C19D-FBF2-4A2A-9C60-1340EBF4F641}"/>
              </a:ext>
            </a:extLst>
          </p:cNvPr>
          <p:cNvSpPr>
            <a:spLocks noGrp="1"/>
          </p:cNvSpPr>
          <p:nvPr>
            <p:ph type="title"/>
          </p:nvPr>
        </p:nvSpPr>
        <p:spPr/>
        <p:txBody>
          <a:bodyPr/>
          <a:lstStyle/>
          <a:p>
            <a:r>
              <a:rPr lang="en-US" i="1" dirty="0"/>
              <a:t>Prevent</a:t>
            </a:r>
            <a:r>
              <a:rPr lang="en-US" dirty="0"/>
              <a:t> or at least </a:t>
            </a:r>
            <a:r>
              <a:rPr lang="en-US" i="1" dirty="0"/>
              <a:t>Manage</a:t>
            </a:r>
            <a:r>
              <a:rPr lang="en-US" dirty="0"/>
              <a:t> Tech Debt</a:t>
            </a:r>
          </a:p>
        </p:txBody>
      </p:sp>
      <p:sp>
        <p:nvSpPr>
          <p:cNvPr id="3" name="Content Placeholder 2">
            <a:extLst>
              <a:ext uri="{FF2B5EF4-FFF2-40B4-BE49-F238E27FC236}">
                <a16:creationId xmlns:a16="http://schemas.microsoft.com/office/drawing/2014/main" id="{62E06F8C-7FE8-479E-B174-0D2644B02563}"/>
              </a:ext>
            </a:extLst>
          </p:cNvPr>
          <p:cNvSpPr>
            <a:spLocks noGrp="1"/>
          </p:cNvSpPr>
          <p:nvPr>
            <p:ph idx="1"/>
          </p:nvPr>
        </p:nvSpPr>
        <p:spPr>
          <a:xfrm>
            <a:off x="720003" y="881294"/>
            <a:ext cx="7486151" cy="3780000"/>
          </a:xfrm>
        </p:spPr>
        <p:txBody>
          <a:bodyPr/>
          <a:lstStyle/>
          <a:p>
            <a:r>
              <a:rPr lang="en-US" dirty="0"/>
              <a:t>Design Principles &amp; Reference Architecture</a:t>
            </a:r>
          </a:p>
          <a:p>
            <a:r>
              <a:rPr lang="en-US" dirty="0"/>
              <a:t>Architecture Design Decisions</a:t>
            </a:r>
            <a:endParaRPr lang="en-US" i="1" dirty="0"/>
          </a:p>
          <a:p>
            <a:pPr lvl="1"/>
            <a:r>
              <a:rPr lang="en-US" dirty="0"/>
              <a:t>identify/define</a:t>
            </a:r>
          </a:p>
          <a:p>
            <a:pPr lvl="1"/>
            <a:r>
              <a:rPr lang="en-US" dirty="0"/>
              <a:t>process for deciding</a:t>
            </a:r>
          </a:p>
          <a:p>
            <a:pPr lvl="2"/>
            <a:r>
              <a:rPr lang="en-US" dirty="0"/>
              <a:t>prototype</a:t>
            </a:r>
          </a:p>
          <a:p>
            <a:pPr lvl="1"/>
            <a:r>
              <a:rPr lang="en-US" dirty="0"/>
              <a:t>record</a:t>
            </a:r>
          </a:p>
          <a:p>
            <a:r>
              <a:rPr lang="en-US" dirty="0"/>
              <a:t>Application and Feature Portfolio Management  </a:t>
            </a:r>
            <a:br>
              <a:rPr lang="en-US" dirty="0"/>
            </a:br>
            <a:r>
              <a:rPr lang="en-US" dirty="0"/>
              <a:t>&amp; Technical Life Cycle Management</a:t>
            </a:r>
          </a:p>
          <a:p>
            <a:pPr lvl="1"/>
            <a:r>
              <a:rPr lang="en-US" dirty="0"/>
              <a:t>usage and state =&gt; risk</a:t>
            </a:r>
          </a:p>
          <a:p>
            <a:pPr lvl="1"/>
            <a:r>
              <a:rPr lang="en-US" dirty="0"/>
              <a:t>effort to upgrade or replace</a:t>
            </a:r>
          </a:p>
          <a:p>
            <a:r>
              <a:rPr lang="en-US" dirty="0"/>
              <a:t>Team Process: </a:t>
            </a:r>
          </a:p>
          <a:p>
            <a:pPr lvl="1"/>
            <a:r>
              <a:rPr lang="en-US" dirty="0"/>
              <a:t>Definition of Ready – include solution design (how &amp; non functionals)</a:t>
            </a:r>
          </a:p>
          <a:p>
            <a:pPr lvl="1"/>
            <a:r>
              <a:rPr lang="en-US" dirty="0"/>
              <a:t>Definition of Done</a:t>
            </a:r>
          </a:p>
          <a:p>
            <a:pPr lvl="1"/>
            <a:r>
              <a:rPr lang="en-US" dirty="0"/>
              <a:t>Peer Review</a:t>
            </a:r>
          </a:p>
        </p:txBody>
      </p:sp>
      <p:sp>
        <p:nvSpPr>
          <p:cNvPr id="4" name="Footer Placeholder 3">
            <a:extLst>
              <a:ext uri="{FF2B5EF4-FFF2-40B4-BE49-F238E27FC236}">
                <a16:creationId xmlns:a16="http://schemas.microsoft.com/office/drawing/2014/main" id="{A3A89897-D834-457F-99E5-13D9DC95FB77}"/>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5" name="Picture 2" descr="A screenshot of the design principles.">
            <a:extLst>
              <a:ext uri="{FF2B5EF4-FFF2-40B4-BE49-F238E27FC236}">
                <a16:creationId xmlns:a16="http://schemas.microsoft.com/office/drawing/2014/main" id="{95949D3D-81B8-41D4-A50E-2A1732BA1D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27645" y="215692"/>
            <a:ext cx="3623431" cy="283230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DCAD1A08-0193-4DCC-94DB-F64EA0E5E6B7}"/>
              </a:ext>
            </a:extLst>
          </p:cNvPr>
          <p:cNvSpPr txBox="1"/>
          <p:nvPr/>
        </p:nvSpPr>
        <p:spPr>
          <a:xfrm>
            <a:off x="6166046" y="3062656"/>
            <a:ext cx="2685030" cy="161583"/>
          </a:xfrm>
          <a:prstGeom prst="rect">
            <a:avLst/>
          </a:prstGeom>
          <a:noFill/>
        </p:spPr>
        <p:txBody>
          <a:bodyPr wrap="none" lIns="0" tIns="0" rIns="0" bIns="0" rtlCol="0">
            <a:spAutoFit/>
          </a:bodyPr>
          <a:lstStyle/>
          <a:p>
            <a:r>
              <a:rPr lang="en-US" sz="1050" i="1" dirty="0"/>
              <a:t>source: Oracle Cloud Reference Architecture</a:t>
            </a:r>
          </a:p>
        </p:txBody>
      </p:sp>
    </p:spTree>
    <p:extLst>
      <p:ext uri="{BB962C8B-B14F-4D97-AF65-F5344CB8AC3E}">
        <p14:creationId xmlns:p14="http://schemas.microsoft.com/office/powerpoint/2010/main" val="214449944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(no obvious technical debt)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15604" y="600274"/>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Who Wants to Become an IT Architect? - EMEA Groundbreakers Virtual Tour 2021</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18" name="Speech Bubble: Rectangle 17">
            <a:extLst>
              <a:ext uri="{FF2B5EF4-FFF2-40B4-BE49-F238E27FC236}">
                <a16:creationId xmlns:a16="http://schemas.microsoft.com/office/drawing/2014/main" id="{7A565874-596A-4EA8-9A10-9E68E9D52DB1}"/>
              </a:ext>
            </a:extLst>
          </p:cNvPr>
          <p:cNvSpPr/>
          <p:nvPr/>
        </p:nvSpPr>
        <p:spPr>
          <a:xfrm>
            <a:off x="3118338" y="3423131"/>
            <a:ext cx="1586335" cy="578338"/>
          </a:xfrm>
          <a:prstGeom prst="wedgeRectCallout">
            <a:avLst>
              <a:gd name="adj1" fmla="val 79177"/>
              <a:gd name="adj2" fmla="val 103040"/>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a check constraint was added</a:t>
            </a:r>
          </a:p>
        </p:txBody>
      </p:sp>
      <p:sp>
        <p:nvSpPr>
          <p:cNvPr id="19" name="Speech Bubble: Rectangle 18">
            <a:extLst>
              <a:ext uri="{FF2B5EF4-FFF2-40B4-BE49-F238E27FC236}">
                <a16:creationId xmlns:a16="http://schemas.microsoft.com/office/drawing/2014/main" id="{9AAA3A45-6349-495C-84B5-441078317DB0}"/>
              </a:ext>
            </a:extLst>
          </p:cNvPr>
          <p:cNvSpPr/>
          <p:nvPr/>
        </p:nvSpPr>
        <p:spPr>
          <a:xfrm>
            <a:off x="3141056" y="792000"/>
            <a:ext cx="1586335" cy="740441"/>
          </a:xfrm>
          <a:prstGeom prst="wedgeRectCallout">
            <a:avLst>
              <a:gd name="adj1" fmla="val 97899"/>
              <a:gd name="adj2" fmla="val 3040"/>
            </a:avLst>
          </a:prstGeom>
          <a:solidFill>
            <a:srgbClr val="FF0000"/>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users could no longer submit court cases </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9376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5" name="Straight Connector 24">
            <a:extLst>
              <a:ext uri="{FF2B5EF4-FFF2-40B4-BE49-F238E27FC236}">
                <a16:creationId xmlns:a16="http://schemas.microsoft.com/office/drawing/2014/main" id="{10671B12-4C68-4F90-A02A-E79DEF908C5F}"/>
              </a:ext>
            </a:extLst>
          </p:cNvPr>
          <p:cNvCxnSpPr/>
          <p:nvPr/>
        </p:nvCxnSpPr>
        <p:spPr>
          <a:xfrm>
            <a:off x="5051572" y="29086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7EF9E544-9FA8-4DA2-BBD1-344D5F1CB634}"/>
              </a:ext>
            </a:extLst>
          </p:cNvPr>
          <p:cNvCxnSpPr/>
          <p:nvPr/>
        </p:nvCxnSpPr>
        <p:spPr>
          <a:xfrm>
            <a:off x="5040923" y="1672493"/>
            <a:ext cx="3623939" cy="0"/>
          </a:xfrm>
          <a:prstGeom prst="line">
            <a:avLst/>
          </a:prstGeom>
          <a:ln>
            <a:prstDash val="dash"/>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BA5262E9-DF6B-4421-ABF1-C3BA07E9D303}"/>
              </a:ext>
            </a:extLst>
          </p:cNvPr>
          <p:cNvSpPr>
            <a:spLocks noGrp="1"/>
          </p:cNvSpPr>
          <p:nvPr>
            <p:ph type="title"/>
          </p:nvPr>
        </p:nvSpPr>
        <p:spPr/>
        <p:txBody>
          <a:bodyPr/>
          <a:lstStyle/>
          <a:p>
            <a:r>
              <a:rPr lang="en-US" dirty="0"/>
              <a:t>Breach of Contract – at Dutch Court Systems</a:t>
            </a:r>
            <a:br>
              <a:rPr lang="en-US" dirty="0"/>
            </a:br>
            <a:r>
              <a:rPr lang="en-US" dirty="0"/>
              <a:t>Process Refinement</a:t>
            </a:r>
          </a:p>
        </p:txBody>
      </p:sp>
      <p:pic>
        <p:nvPicPr>
          <p:cNvPr id="10" name="Content Placeholder 9" descr="Group success outline">
            <a:extLst>
              <a:ext uri="{FF2B5EF4-FFF2-40B4-BE49-F238E27FC236}">
                <a16:creationId xmlns:a16="http://schemas.microsoft.com/office/drawing/2014/main" id="{7F98D70B-1990-4321-AB70-F2C594FC7BCB}"/>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7631232" y="621222"/>
            <a:ext cx="914400" cy="914400"/>
          </a:xfrm>
        </p:spPr>
      </p:pic>
      <p:sp>
        <p:nvSpPr>
          <p:cNvPr id="4" name="Footer Placeholder 3">
            <a:extLst>
              <a:ext uri="{FF2B5EF4-FFF2-40B4-BE49-F238E27FC236}">
                <a16:creationId xmlns:a16="http://schemas.microsoft.com/office/drawing/2014/main" id="{06BA00AE-933A-4150-A254-D3B48706664C}"/>
              </a:ext>
            </a:extLst>
          </p:cNvPr>
          <p:cNvSpPr>
            <a:spLocks noGrp="1"/>
          </p:cNvSpPr>
          <p:nvPr>
            <p:ph type="ftr" sz="quarter" idx="11"/>
          </p:nvPr>
        </p:nvSpPr>
        <p:spPr/>
        <p:txBody>
          <a:bodyPr/>
          <a:lstStyle/>
          <a:p>
            <a:r>
              <a:rPr lang="en-US"/>
              <a:t>Who Wants to Become an IT Architect? - EMEA Groundbreakers Virtual Tour 2021</a:t>
            </a:r>
            <a:endParaRPr lang="nl-NL"/>
          </a:p>
        </p:txBody>
      </p:sp>
      <p:sp>
        <p:nvSpPr>
          <p:cNvPr id="5" name="Cylinder 4">
            <a:extLst>
              <a:ext uri="{FF2B5EF4-FFF2-40B4-BE49-F238E27FC236}">
                <a16:creationId xmlns:a16="http://schemas.microsoft.com/office/drawing/2014/main" id="{5742B164-73F9-47F2-B2B8-1F1CBB4C4DEC}"/>
              </a:ext>
            </a:extLst>
          </p:cNvPr>
          <p:cNvSpPr/>
          <p:nvPr/>
        </p:nvSpPr>
        <p:spPr>
          <a:xfrm>
            <a:off x="4968000" y="3860800"/>
            <a:ext cx="2519138" cy="994700"/>
          </a:xfrm>
          <a:prstGeom prst="ca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Court Cases DB</a:t>
            </a:r>
          </a:p>
        </p:txBody>
      </p:sp>
      <p:sp>
        <p:nvSpPr>
          <p:cNvPr id="6" name="Rectangle 5">
            <a:extLst>
              <a:ext uri="{FF2B5EF4-FFF2-40B4-BE49-F238E27FC236}">
                <a16:creationId xmlns:a16="http://schemas.microsoft.com/office/drawing/2014/main" id="{ED7C6381-48BC-40F7-B9E2-81422E6471C2}"/>
              </a:ext>
            </a:extLst>
          </p:cNvPr>
          <p:cNvSpPr/>
          <p:nvPr/>
        </p:nvSpPr>
        <p:spPr>
          <a:xfrm>
            <a:off x="5664860" y="3133962"/>
            <a:ext cx="1125415" cy="57833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Entity Service</a:t>
            </a:r>
          </a:p>
        </p:txBody>
      </p:sp>
      <p:sp>
        <p:nvSpPr>
          <p:cNvPr id="7" name="Rectangle 6">
            <a:extLst>
              <a:ext uri="{FF2B5EF4-FFF2-40B4-BE49-F238E27FC236}">
                <a16:creationId xmlns:a16="http://schemas.microsoft.com/office/drawing/2014/main" id="{388D5840-3B9F-4B4B-9DDB-DCF5D58D8254}"/>
              </a:ext>
            </a:extLst>
          </p:cNvPr>
          <p:cNvSpPr/>
          <p:nvPr/>
        </p:nvSpPr>
        <p:spPr>
          <a:xfrm>
            <a:off x="5591591" y="1995317"/>
            <a:ext cx="1271951" cy="726838"/>
          </a:xfrm>
          <a:prstGeom prst="rect">
            <a:avLst/>
          </a:prstGeom>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Composite Business  Service</a:t>
            </a:r>
          </a:p>
        </p:txBody>
      </p:sp>
      <p:sp>
        <p:nvSpPr>
          <p:cNvPr id="8" name="Rectangle 7">
            <a:extLst>
              <a:ext uri="{FF2B5EF4-FFF2-40B4-BE49-F238E27FC236}">
                <a16:creationId xmlns:a16="http://schemas.microsoft.com/office/drawing/2014/main" id="{43FD1EA4-A6A4-4B3E-96DF-CE342AF99602}"/>
              </a:ext>
            </a:extLst>
          </p:cNvPr>
          <p:cNvSpPr/>
          <p:nvPr/>
        </p:nvSpPr>
        <p:spPr>
          <a:xfrm>
            <a:off x="5395227" y="885098"/>
            <a:ext cx="1593595" cy="629576"/>
          </a:xfrm>
          <a:prstGeom prst="rect">
            <a:avLst/>
          </a:prstGeom>
        </p:spPr>
        <p:style>
          <a:lnRef idx="1">
            <a:schemeClr val="accent5"/>
          </a:lnRef>
          <a:fillRef idx="3">
            <a:schemeClr val="accent5"/>
          </a:fillRef>
          <a:effectRef idx="2">
            <a:schemeClr val="accent5"/>
          </a:effectRef>
          <a:fontRef idx="minor">
            <a:schemeClr val="lt1"/>
          </a:fontRef>
        </p:style>
        <p:txBody>
          <a:bodyPr rtlCol="0" anchor="ctr"/>
          <a:lstStyle/>
          <a:p>
            <a:pPr algn="ctr"/>
            <a:r>
              <a:rPr lang="en-US" dirty="0" err="1"/>
              <a:t>eCase</a:t>
            </a:r>
            <a:endParaRPr lang="en-US" dirty="0"/>
          </a:p>
          <a:p>
            <a:pPr algn="ctr"/>
            <a:r>
              <a:rPr lang="en-US" dirty="0"/>
              <a:t>Portal</a:t>
            </a:r>
          </a:p>
        </p:txBody>
      </p:sp>
      <p:pic>
        <p:nvPicPr>
          <p:cNvPr id="12" name="Graphic 11" descr="Group with solid fill">
            <a:extLst>
              <a:ext uri="{FF2B5EF4-FFF2-40B4-BE49-F238E27FC236}">
                <a16:creationId xmlns:a16="http://schemas.microsoft.com/office/drawing/2014/main" id="{44939BFC-8E67-468B-BF63-2EAE76ADFEA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750462" y="3243695"/>
            <a:ext cx="914400" cy="914400"/>
          </a:xfrm>
          <a:prstGeom prst="rect">
            <a:avLst/>
          </a:prstGeom>
        </p:spPr>
      </p:pic>
      <p:pic>
        <p:nvPicPr>
          <p:cNvPr id="14" name="Graphic 13" descr="Group outline">
            <a:extLst>
              <a:ext uri="{FF2B5EF4-FFF2-40B4-BE49-F238E27FC236}">
                <a16:creationId xmlns:a16="http://schemas.microsoft.com/office/drawing/2014/main" id="{12FA562F-8426-4C94-A60F-3FDDCB6119D4}"/>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15604" y="1847587"/>
            <a:ext cx="914400" cy="914400"/>
          </a:xfrm>
          <a:prstGeom prst="rect">
            <a:avLst/>
          </a:prstGeom>
        </p:spPr>
      </p:pic>
      <p:sp>
        <p:nvSpPr>
          <p:cNvPr id="15" name="TextBox 14">
            <a:extLst>
              <a:ext uri="{FF2B5EF4-FFF2-40B4-BE49-F238E27FC236}">
                <a16:creationId xmlns:a16="http://schemas.microsoft.com/office/drawing/2014/main" id="{C5240A14-5F49-4D32-BD63-C12528402AFD}"/>
              </a:ext>
            </a:extLst>
          </p:cNvPr>
          <p:cNvSpPr txBox="1"/>
          <p:nvPr/>
        </p:nvSpPr>
        <p:spPr>
          <a:xfrm>
            <a:off x="7777066" y="1330249"/>
            <a:ext cx="622735" cy="200055"/>
          </a:xfrm>
          <a:prstGeom prst="rect">
            <a:avLst/>
          </a:prstGeom>
          <a:noFill/>
        </p:spPr>
        <p:txBody>
          <a:bodyPr wrap="none" lIns="0" tIns="0" rIns="0" bIns="0" rtlCol="0">
            <a:spAutoFit/>
          </a:bodyPr>
          <a:lstStyle/>
          <a:p>
            <a:r>
              <a:rPr lang="en-US" sz="1300" dirty="0"/>
              <a:t>Team UI</a:t>
            </a:r>
          </a:p>
        </p:txBody>
      </p:sp>
      <p:sp>
        <p:nvSpPr>
          <p:cNvPr id="16" name="TextBox 15">
            <a:extLst>
              <a:ext uri="{FF2B5EF4-FFF2-40B4-BE49-F238E27FC236}">
                <a16:creationId xmlns:a16="http://schemas.microsoft.com/office/drawing/2014/main" id="{7D466BCC-75D6-47F4-8812-7ED1CFEDC485}"/>
              </a:ext>
            </a:extLst>
          </p:cNvPr>
          <p:cNvSpPr txBox="1"/>
          <p:nvPr/>
        </p:nvSpPr>
        <p:spPr>
          <a:xfrm>
            <a:off x="7452457" y="2572568"/>
            <a:ext cx="1271951" cy="200055"/>
          </a:xfrm>
          <a:prstGeom prst="rect">
            <a:avLst/>
          </a:prstGeom>
          <a:noFill/>
        </p:spPr>
        <p:txBody>
          <a:bodyPr wrap="none" lIns="0" tIns="0" rIns="0" bIns="0" rtlCol="0">
            <a:spAutoFit/>
          </a:bodyPr>
          <a:lstStyle/>
          <a:p>
            <a:r>
              <a:rPr lang="en-US" sz="1300" dirty="0"/>
              <a:t>Team Linking Pin</a:t>
            </a:r>
          </a:p>
        </p:txBody>
      </p:sp>
      <p:sp>
        <p:nvSpPr>
          <p:cNvPr id="17" name="TextBox 16">
            <a:extLst>
              <a:ext uri="{FF2B5EF4-FFF2-40B4-BE49-F238E27FC236}">
                <a16:creationId xmlns:a16="http://schemas.microsoft.com/office/drawing/2014/main" id="{F2D2A124-3ADC-48E6-B15D-337E5B343D78}"/>
              </a:ext>
            </a:extLst>
          </p:cNvPr>
          <p:cNvSpPr txBox="1"/>
          <p:nvPr/>
        </p:nvSpPr>
        <p:spPr>
          <a:xfrm>
            <a:off x="7615604" y="3958040"/>
            <a:ext cx="1495666" cy="200055"/>
          </a:xfrm>
          <a:prstGeom prst="rect">
            <a:avLst/>
          </a:prstGeom>
          <a:noFill/>
        </p:spPr>
        <p:txBody>
          <a:bodyPr wrap="none" lIns="0" tIns="0" rIns="0" bIns="0" rtlCol="0">
            <a:spAutoFit/>
          </a:bodyPr>
          <a:lstStyle/>
          <a:p>
            <a:r>
              <a:rPr lang="en-US" sz="1300" dirty="0"/>
              <a:t>Team On Your Case</a:t>
            </a:r>
          </a:p>
        </p:txBody>
      </p:sp>
      <p:sp>
        <p:nvSpPr>
          <p:cNvPr id="20" name="Arrow: Down 19">
            <a:extLst>
              <a:ext uri="{FF2B5EF4-FFF2-40B4-BE49-F238E27FC236}">
                <a16:creationId xmlns:a16="http://schemas.microsoft.com/office/drawing/2014/main" id="{E00DFAD5-EA0F-487B-9D5C-F72268983F9D}"/>
              </a:ext>
            </a:extLst>
          </p:cNvPr>
          <p:cNvSpPr/>
          <p:nvPr/>
        </p:nvSpPr>
        <p:spPr>
          <a:xfrm>
            <a:off x="6118150" y="1492243"/>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1" name="Arrow: Down 20">
            <a:extLst>
              <a:ext uri="{FF2B5EF4-FFF2-40B4-BE49-F238E27FC236}">
                <a16:creationId xmlns:a16="http://schemas.microsoft.com/office/drawing/2014/main" id="{D9C3630D-1730-4E65-A119-FC57EDBC9B12}"/>
              </a:ext>
            </a:extLst>
          </p:cNvPr>
          <p:cNvSpPr/>
          <p:nvPr/>
        </p:nvSpPr>
        <p:spPr>
          <a:xfrm>
            <a:off x="6118150" y="2700647"/>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22" name="Arrow: Down 21">
            <a:extLst>
              <a:ext uri="{FF2B5EF4-FFF2-40B4-BE49-F238E27FC236}">
                <a16:creationId xmlns:a16="http://schemas.microsoft.com/office/drawing/2014/main" id="{B792B61B-A961-4F22-B11A-ACB6F18F428D}"/>
              </a:ext>
            </a:extLst>
          </p:cNvPr>
          <p:cNvSpPr/>
          <p:nvPr/>
        </p:nvSpPr>
        <p:spPr>
          <a:xfrm>
            <a:off x="6118150" y="3641975"/>
            <a:ext cx="218831" cy="416092"/>
          </a:xfrm>
          <a:prstGeom prst="downArrow">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pic>
        <p:nvPicPr>
          <p:cNvPr id="9" name="Graphic 8" descr="Suitcase with solid fill">
            <a:extLst>
              <a:ext uri="{FF2B5EF4-FFF2-40B4-BE49-F238E27FC236}">
                <a16:creationId xmlns:a16="http://schemas.microsoft.com/office/drawing/2014/main" id="{913E67CE-A838-45AE-8293-A05781A940BF}"/>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4028118" y="3255100"/>
            <a:ext cx="914400" cy="914400"/>
          </a:xfrm>
          <a:prstGeom prst="rect">
            <a:avLst/>
          </a:prstGeom>
        </p:spPr>
      </p:pic>
      <p:pic>
        <p:nvPicPr>
          <p:cNvPr id="13" name="Graphic 12" descr="Suitcase outline">
            <a:extLst>
              <a:ext uri="{FF2B5EF4-FFF2-40B4-BE49-F238E27FC236}">
                <a16:creationId xmlns:a16="http://schemas.microsoft.com/office/drawing/2014/main" id="{DD0DFA01-D91F-4D60-B01E-57CB8E3F49D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430432" y="2819508"/>
            <a:ext cx="914400" cy="914400"/>
          </a:xfrm>
          <a:prstGeom prst="rect">
            <a:avLst/>
          </a:prstGeom>
        </p:spPr>
      </p:pic>
      <p:sp>
        <p:nvSpPr>
          <p:cNvPr id="26" name="Freeform: Shape 25">
            <a:extLst>
              <a:ext uri="{FF2B5EF4-FFF2-40B4-BE49-F238E27FC236}">
                <a16:creationId xmlns:a16="http://schemas.microsoft.com/office/drawing/2014/main" id="{A394CF49-F6ED-4F89-BB13-37010BB9E2CE}"/>
              </a:ext>
            </a:extLst>
          </p:cNvPr>
          <p:cNvSpPr/>
          <p:nvPr/>
        </p:nvSpPr>
        <p:spPr>
          <a:xfrm>
            <a:off x="3680460" y="1165860"/>
            <a:ext cx="1691640" cy="1882140"/>
          </a:xfrm>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fill="none" extrusionOk="0">
                <a:moveTo>
                  <a:pt x="1691640" y="0"/>
                </a:moveTo>
                <a:cubicBezTo>
                  <a:pt x="1161314" y="39267"/>
                  <a:pt x="694173" y="59382"/>
                  <a:pt x="350520" y="381000"/>
                </a:cubicBezTo>
                <a:cubicBezTo>
                  <a:pt x="78889" y="697430"/>
                  <a:pt x="-249" y="1278326"/>
                  <a:pt x="0" y="1882140"/>
                </a:cubicBezTo>
              </a:path>
              <a:path w="1691640" h="1882140" stroke="0" extrusionOk="0">
                <a:moveTo>
                  <a:pt x="1691640" y="0"/>
                </a:moveTo>
                <a:cubicBezTo>
                  <a:pt x="1089869" y="35000"/>
                  <a:pt x="632772" y="75662"/>
                  <a:pt x="350520" y="381000"/>
                </a:cubicBezTo>
                <a:cubicBezTo>
                  <a:pt x="100310" y="712250"/>
                  <a:pt x="1910" y="1242755"/>
                  <a:pt x="0" y="1882140"/>
                </a:cubicBezTo>
              </a:path>
            </a:pathLst>
          </a:custGeom>
          <a:ln>
            <a:headEnd type="none" w="med" len="med"/>
            <a:tailEnd type="arrow" w="med" len="med"/>
            <a:extLst>
              <a:ext uri="{C807C97D-BFC1-408E-A445-0C87EB9F89A2}">
                <ask:lineSketchStyleProps xmlns:ask="http://schemas.microsoft.com/office/drawing/2018/sketchyshapes" sd="1268953324">
                  <a:custGeom>
                    <a:avLst/>
                    <a:gdLst>
                      <a:gd name="connsiteX0" fmla="*/ 1691640 w 1691640"/>
                      <a:gd name="connsiteY0" fmla="*/ 0 h 1882140"/>
                      <a:gd name="connsiteX1" fmla="*/ 350520 w 1691640"/>
                      <a:gd name="connsiteY1" fmla="*/ 381000 h 1882140"/>
                      <a:gd name="connsiteX2" fmla="*/ 0 w 1691640"/>
                      <a:gd name="connsiteY2" fmla="*/ 1882140 h 1882140"/>
                    </a:gdLst>
                    <a:ahLst/>
                    <a:cxnLst>
                      <a:cxn ang="0">
                        <a:pos x="connsiteX0" y="connsiteY0"/>
                      </a:cxn>
                      <a:cxn ang="0">
                        <a:pos x="connsiteX1" y="connsiteY1"/>
                      </a:cxn>
                      <a:cxn ang="0">
                        <a:pos x="connsiteX2" y="connsiteY2"/>
                      </a:cxn>
                    </a:cxnLst>
                    <a:rect l="l" t="t" r="r" b="b"/>
                    <a:pathLst>
                      <a:path w="1691640" h="1882140">
                        <a:moveTo>
                          <a:pt x="1691640" y="0"/>
                        </a:moveTo>
                        <a:cubicBezTo>
                          <a:pt x="1162050" y="33655"/>
                          <a:pt x="632460" y="67310"/>
                          <a:pt x="350520" y="381000"/>
                        </a:cubicBezTo>
                        <a:cubicBezTo>
                          <a:pt x="68580" y="694690"/>
                          <a:pt x="34290" y="1288415"/>
                          <a:pt x="0" y="1882140"/>
                        </a:cubicBezTo>
                      </a:path>
                    </a:pathLst>
                  </a:custGeom>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p>
        </p:txBody>
      </p:sp>
      <p:sp>
        <p:nvSpPr>
          <p:cNvPr id="27" name="Freeform: Shape 26">
            <a:extLst>
              <a:ext uri="{FF2B5EF4-FFF2-40B4-BE49-F238E27FC236}">
                <a16:creationId xmlns:a16="http://schemas.microsoft.com/office/drawing/2014/main" id="{E28FBE8A-F7AD-44EB-B388-D7C4387CB413}"/>
              </a:ext>
            </a:extLst>
          </p:cNvPr>
          <p:cNvSpPr/>
          <p:nvPr/>
        </p:nvSpPr>
        <p:spPr>
          <a:xfrm>
            <a:off x="4481407" y="2354580"/>
            <a:ext cx="1050713" cy="1005840"/>
          </a:xfrm>
          <a:custGeom>
            <a:avLst/>
            <a:gdLst>
              <a:gd name="connsiteX0" fmla="*/ 1050713 w 1050713"/>
              <a:gd name="connsiteY0" fmla="*/ 0 h 1005840"/>
              <a:gd name="connsiteX1" fmla="*/ 143933 w 1050713"/>
              <a:gd name="connsiteY1" fmla="*/ 327660 h 1005840"/>
              <a:gd name="connsiteX2" fmla="*/ 14393 w 1050713"/>
              <a:gd name="connsiteY2" fmla="*/ 1005840 h 1005840"/>
            </a:gdLst>
            <a:ahLst/>
            <a:cxnLst>
              <a:cxn ang="0">
                <a:pos x="connsiteX0" y="connsiteY0"/>
              </a:cxn>
              <a:cxn ang="0">
                <a:pos x="connsiteX1" y="connsiteY1"/>
              </a:cxn>
              <a:cxn ang="0">
                <a:pos x="connsiteX2" y="connsiteY2"/>
              </a:cxn>
            </a:cxnLst>
            <a:rect l="l" t="t" r="r" b="b"/>
            <a:pathLst>
              <a:path w="1050713" h="1005840">
                <a:moveTo>
                  <a:pt x="1050713" y="0"/>
                </a:moveTo>
                <a:cubicBezTo>
                  <a:pt x="683683" y="80010"/>
                  <a:pt x="316653" y="160020"/>
                  <a:pt x="143933" y="327660"/>
                </a:cubicBezTo>
                <a:cubicBezTo>
                  <a:pt x="-28787" y="495300"/>
                  <a:pt x="-7197" y="750570"/>
                  <a:pt x="14393" y="1005840"/>
                </a:cubicBezTo>
              </a:path>
            </a:pathLst>
          </a:custGeom>
          <a:ln>
            <a:solidFill>
              <a:srgbClr val="FBD100"/>
            </a:solidFill>
            <a:headEnd type="none" w="med" len="med"/>
            <a:tailEnd type="arrow" w="med" len="med"/>
            <a:extLst>
              <a:ext uri="{C807C97D-BFC1-408E-A445-0C87EB9F89A2}">
                <ask:lineSketchStyleProps xmlns:ask="http://schemas.microsoft.com/office/drawing/2018/sketchyshapes" sd="1103912513">
                  <ask:type>
                    <ask:lineSketchCurved/>
                  </ask:type>
                </ask:lineSketchStyleProps>
              </a:ext>
            </a:extLst>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1"/>
              </a:solidFill>
            </a:endParaRPr>
          </a:p>
        </p:txBody>
      </p:sp>
      <p:sp>
        <p:nvSpPr>
          <p:cNvPr id="28" name="Speech Bubble: Rectangle 27">
            <a:extLst>
              <a:ext uri="{FF2B5EF4-FFF2-40B4-BE49-F238E27FC236}">
                <a16:creationId xmlns:a16="http://schemas.microsoft.com/office/drawing/2014/main" id="{A076A51B-7509-4374-BABE-64913191B855}"/>
              </a:ext>
            </a:extLst>
          </p:cNvPr>
          <p:cNvSpPr/>
          <p:nvPr/>
        </p:nvSpPr>
        <p:spPr>
          <a:xfrm>
            <a:off x="117231" y="2932545"/>
            <a:ext cx="3036667" cy="914400"/>
          </a:xfrm>
          <a:prstGeom prst="wedgeRectCallout">
            <a:avLst>
              <a:gd name="adj1" fmla="val 72927"/>
              <a:gd name="adj2" fmla="val 108054"/>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Every team prepares test set </a:t>
            </a:r>
          </a:p>
          <a:p>
            <a:pPr algn="ctr"/>
            <a:r>
              <a:rPr lang="en-US" dirty="0"/>
              <a:t>for other teams to automatically run when they roll out any changes</a:t>
            </a:r>
          </a:p>
        </p:txBody>
      </p:sp>
      <p:pic>
        <p:nvPicPr>
          <p:cNvPr id="30" name="Graphic 29" descr="Continuous Improvement outline">
            <a:extLst>
              <a:ext uri="{FF2B5EF4-FFF2-40B4-BE49-F238E27FC236}">
                <a16:creationId xmlns:a16="http://schemas.microsoft.com/office/drawing/2014/main" id="{3646BD21-F1B6-46A8-859F-9AD9649FCE9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3619500" y="3977640"/>
            <a:ext cx="914400" cy="914400"/>
          </a:xfrm>
          <a:prstGeom prst="rect">
            <a:avLst/>
          </a:prstGeom>
        </p:spPr>
      </p:pic>
    </p:spTree>
    <p:extLst>
      <p:ext uri="{BB962C8B-B14F-4D97-AF65-F5344CB8AC3E}">
        <p14:creationId xmlns:p14="http://schemas.microsoft.com/office/powerpoint/2010/main" val="258266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5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childTnLst>
                                </p:cTn>
                              </p:par>
                              <p:par>
                                <p:cTn id="8" presetID="10" presetClass="entr" presetSubtype="0" fill="hold" nodeType="withEffect">
                                  <p:stCondLst>
                                    <p:cond delay="1500"/>
                                  </p:stCondLst>
                                  <p:childTnLst>
                                    <p:set>
                                      <p:cBhvr>
                                        <p:cTn id="9" dur="1" fill="hold">
                                          <p:stCondLst>
                                            <p:cond delay="0"/>
                                          </p:stCondLst>
                                        </p:cTn>
                                        <p:tgtEl>
                                          <p:spTgt spid="13"/>
                                        </p:tgtEl>
                                        <p:attrNameLst>
                                          <p:attrName>style.visibility</p:attrName>
                                        </p:attrNameLst>
                                      </p:cBhvr>
                                      <p:to>
                                        <p:strVal val="visible"/>
                                      </p:to>
                                    </p:set>
                                    <p:animEffect transition="in" filter="fade">
                                      <p:cBhvr>
                                        <p:cTn id="10" dur="1000"/>
                                        <p:tgtEl>
                                          <p:spTgt spid="13"/>
                                        </p:tgtEl>
                                      </p:cBhvr>
                                    </p:animEffect>
                                  </p:childTnLst>
                                </p:cTn>
                              </p:par>
                              <p:par>
                                <p:cTn id="11" presetID="10" presetClass="entr" presetSubtype="0" fill="hold" grpId="0" nodeType="withEffect">
                                  <p:stCondLst>
                                    <p:cond delay="1500"/>
                                  </p:stCondLst>
                                  <p:childTnLst>
                                    <p:set>
                                      <p:cBhvr>
                                        <p:cTn id="12" dur="1" fill="hold">
                                          <p:stCondLst>
                                            <p:cond delay="0"/>
                                          </p:stCondLst>
                                        </p:cTn>
                                        <p:tgtEl>
                                          <p:spTgt spid="26"/>
                                        </p:tgtEl>
                                        <p:attrNameLst>
                                          <p:attrName>style.visibility</p:attrName>
                                        </p:attrNameLst>
                                      </p:cBhvr>
                                      <p:to>
                                        <p:strVal val="visible"/>
                                      </p:to>
                                    </p:set>
                                    <p:animEffect transition="in" filter="fade">
                                      <p:cBhvr>
                                        <p:cTn id="13" dur="1000"/>
                                        <p:tgtEl>
                                          <p:spTgt spid="26"/>
                                        </p:tgtEl>
                                      </p:cBhvr>
                                    </p:animEffect>
                                  </p:childTnLst>
                                </p:cTn>
                              </p:par>
                              <p:par>
                                <p:cTn id="14" presetID="10" presetClass="entr" presetSubtype="0" fill="hold" grpId="0" nodeType="withEffect">
                                  <p:stCondLst>
                                    <p:cond delay="1500"/>
                                  </p:stCondLst>
                                  <p:childTnLst>
                                    <p:set>
                                      <p:cBhvr>
                                        <p:cTn id="15" dur="1" fill="hold">
                                          <p:stCondLst>
                                            <p:cond delay="0"/>
                                          </p:stCondLst>
                                        </p:cTn>
                                        <p:tgtEl>
                                          <p:spTgt spid="27"/>
                                        </p:tgtEl>
                                        <p:attrNameLst>
                                          <p:attrName>style.visibility</p:attrName>
                                        </p:attrNameLst>
                                      </p:cBhvr>
                                      <p:to>
                                        <p:strVal val="visible"/>
                                      </p:to>
                                    </p:set>
                                    <p:animEffect transition="in" filter="fade">
                                      <p:cBhvr>
                                        <p:cTn id="16"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animBg="1"/>
      <p:bldP spid="2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095B-3B28-4A59-B043-7D00E377ABD3}"/>
              </a:ext>
            </a:extLst>
          </p:cNvPr>
          <p:cNvSpPr>
            <a:spLocks noGrp="1"/>
          </p:cNvSpPr>
          <p:nvPr>
            <p:ph type="title"/>
          </p:nvPr>
        </p:nvSpPr>
        <p:spPr/>
        <p:txBody>
          <a:bodyPr/>
          <a:lstStyle/>
          <a:p>
            <a:r>
              <a:rPr lang="en-US" dirty="0"/>
              <a:t>Architect’s Self Training</a:t>
            </a:r>
          </a:p>
        </p:txBody>
      </p:sp>
      <p:sp>
        <p:nvSpPr>
          <p:cNvPr id="3" name="Content Placeholder 2">
            <a:extLst>
              <a:ext uri="{FF2B5EF4-FFF2-40B4-BE49-F238E27FC236}">
                <a16:creationId xmlns:a16="http://schemas.microsoft.com/office/drawing/2014/main" id="{DC79107E-7664-40F6-BE88-D9CE13880B0A}"/>
              </a:ext>
            </a:extLst>
          </p:cNvPr>
          <p:cNvSpPr>
            <a:spLocks noGrp="1"/>
          </p:cNvSpPr>
          <p:nvPr>
            <p:ph idx="1"/>
          </p:nvPr>
        </p:nvSpPr>
        <p:spPr>
          <a:xfrm>
            <a:off x="720003" y="936000"/>
            <a:ext cx="7195496" cy="3780000"/>
          </a:xfrm>
        </p:spPr>
        <p:txBody>
          <a:bodyPr/>
          <a:lstStyle/>
          <a:p>
            <a:r>
              <a:rPr lang="en-US" dirty="0"/>
              <a:t>Think in Systems</a:t>
            </a:r>
          </a:p>
          <a:p>
            <a:pPr lvl="1"/>
            <a:r>
              <a:rPr lang="en-US" dirty="0"/>
              <a:t>subsystems, interactions, decoupling, boundaries, flow, state &amp; persistence</a:t>
            </a:r>
          </a:p>
          <a:p>
            <a:pPr lvl="1"/>
            <a:r>
              <a:rPr lang="en-US" dirty="0"/>
              <a:t>coffee machine</a:t>
            </a:r>
          </a:p>
          <a:p>
            <a:endParaRPr lang="en-US" dirty="0"/>
          </a:p>
        </p:txBody>
      </p:sp>
      <p:sp>
        <p:nvSpPr>
          <p:cNvPr id="4" name="Footer Placeholder 3">
            <a:extLst>
              <a:ext uri="{FF2B5EF4-FFF2-40B4-BE49-F238E27FC236}">
                <a16:creationId xmlns:a16="http://schemas.microsoft.com/office/drawing/2014/main" id="{16C67849-1F65-40A0-8DCD-EA1D00A45E71}"/>
              </a:ext>
            </a:extLst>
          </p:cNvPr>
          <p:cNvSpPr>
            <a:spLocks noGrp="1"/>
          </p:cNvSpPr>
          <p:nvPr>
            <p:ph type="ftr" sz="quarter" idx="11"/>
          </p:nvPr>
        </p:nvSpPr>
        <p:spPr/>
        <p:txBody>
          <a:bodyPr/>
          <a:lstStyle/>
          <a:p>
            <a:r>
              <a:rPr lang="en-US"/>
              <a:t>Who Wants to Become an IT Architect? - EMEA Groundbreakers Virtual Tour 2021</a:t>
            </a:r>
            <a:endParaRPr lang="nl-NL"/>
          </a:p>
        </p:txBody>
      </p:sp>
    </p:spTree>
    <p:extLst>
      <p:ext uri="{BB962C8B-B14F-4D97-AF65-F5344CB8AC3E}">
        <p14:creationId xmlns:p14="http://schemas.microsoft.com/office/powerpoint/2010/main" val="376371117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15D1C6-8F13-4A8A-AE3B-9D4BAAB06D0A}"/>
              </a:ext>
            </a:extLst>
          </p:cNvPr>
          <p:cNvSpPr>
            <a:spLocks noGrp="1"/>
          </p:cNvSpPr>
          <p:nvPr>
            <p:ph type="title"/>
          </p:nvPr>
        </p:nvSpPr>
        <p:spPr/>
        <p:txBody>
          <a:bodyPr/>
          <a:lstStyle/>
          <a:p>
            <a:r>
              <a:rPr lang="en-US" dirty="0"/>
              <a:t>Look for Architecture in </a:t>
            </a:r>
            <a:br>
              <a:rPr lang="en-US" dirty="0"/>
            </a:br>
            <a:r>
              <a:rPr lang="en-US" dirty="0"/>
              <a:t>everyday life</a:t>
            </a:r>
          </a:p>
        </p:txBody>
      </p:sp>
      <p:pic>
        <p:nvPicPr>
          <p:cNvPr id="9" name="Content Placeholder 8" descr="Coffee with solid fill">
            <a:extLst>
              <a:ext uri="{FF2B5EF4-FFF2-40B4-BE49-F238E27FC236}">
                <a16:creationId xmlns:a16="http://schemas.microsoft.com/office/drawing/2014/main" id="{BBB809D3-2665-4DD2-BE41-C5EABC07075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1461598" y="1243928"/>
            <a:ext cx="1510201" cy="1510201"/>
          </a:xfrm>
        </p:spPr>
      </p:pic>
      <p:sp>
        <p:nvSpPr>
          <p:cNvPr id="4" name="Footer Placeholder 3">
            <a:extLst>
              <a:ext uri="{FF2B5EF4-FFF2-40B4-BE49-F238E27FC236}">
                <a16:creationId xmlns:a16="http://schemas.microsoft.com/office/drawing/2014/main" id="{23105473-E99E-4B24-A80C-A345E68F617F}"/>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7" name="Picture 6">
            <a:extLst>
              <a:ext uri="{FF2B5EF4-FFF2-40B4-BE49-F238E27FC236}">
                <a16:creationId xmlns:a16="http://schemas.microsoft.com/office/drawing/2014/main" id="{A3E83610-B03D-406A-96C7-FC880BA38910}"/>
              </a:ext>
            </a:extLst>
          </p:cNvPr>
          <p:cNvPicPr>
            <a:picLocks noChangeAspect="1"/>
          </p:cNvPicPr>
          <p:nvPr/>
        </p:nvPicPr>
        <p:blipFill>
          <a:blip r:embed="rId4"/>
          <a:stretch>
            <a:fillRect/>
          </a:stretch>
        </p:blipFill>
        <p:spPr>
          <a:xfrm>
            <a:off x="4031999" y="396000"/>
            <a:ext cx="3263625" cy="4351500"/>
          </a:xfrm>
          <a:prstGeom prst="rect">
            <a:avLst/>
          </a:prstGeom>
        </p:spPr>
      </p:pic>
    </p:spTree>
    <p:extLst>
      <p:ext uri="{BB962C8B-B14F-4D97-AF65-F5344CB8AC3E}">
        <p14:creationId xmlns:p14="http://schemas.microsoft.com/office/powerpoint/2010/main" val="5833994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0DE09B-D2AB-4586-84A7-18C24BD7128B}"/>
              </a:ext>
            </a:extLst>
          </p:cNvPr>
          <p:cNvSpPr>
            <a:spLocks noGrp="1"/>
          </p:cNvSpPr>
          <p:nvPr>
            <p:ph type="title"/>
          </p:nvPr>
        </p:nvSpPr>
        <p:spPr/>
        <p:txBody>
          <a:bodyPr/>
          <a:lstStyle/>
          <a:p>
            <a:r>
              <a:rPr lang="en-US" dirty="0"/>
              <a:t>Coffee Machine Platform &amp; App Services</a:t>
            </a:r>
          </a:p>
        </p:txBody>
      </p:sp>
      <p:sp>
        <p:nvSpPr>
          <p:cNvPr id="3" name="Content Placeholder 2">
            <a:extLst>
              <a:ext uri="{FF2B5EF4-FFF2-40B4-BE49-F238E27FC236}">
                <a16:creationId xmlns:a16="http://schemas.microsoft.com/office/drawing/2014/main" id="{2269E1C7-B092-4831-B8DF-F33308A1C405}"/>
              </a:ext>
            </a:extLst>
          </p:cNvPr>
          <p:cNvSpPr>
            <a:spLocks noGrp="1"/>
          </p:cNvSpPr>
          <p:nvPr>
            <p:ph idx="1"/>
          </p:nvPr>
        </p:nvSpPr>
        <p:spPr/>
        <p:txBody>
          <a:bodyPr/>
          <a:lstStyle/>
          <a:p>
            <a:r>
              <a:rPr lang="en-US" dirty="0"/>
              <a:t>Platform</a:t>
            </a:r>
          </a:p>
          <a:p>
            <a:pPr marL="522900" lvl="1" indent="-342900">
              <a:buFont typeface="+mj-lt"/>
              <a:buAutoNum type="arabicPeriod"/>
            </a:pPr>
            <a:r>
              <a:rPr lang="en-US" dirty="0"/>
              <a:t>Power</a:t>
            </a:r>
          </a:p>
          <a:p>
            <a:pPr marL="522900" lvl="1" indent="-342900">
              <a:buFont typeface="+mj-lt"/>
              <a:buAutoNum type="arabicPeriod"/>
            </a:pPr>
            <a:r>
              <a:rPr lang="en-US" dirty="0"/>
              <a:t>Water</a:t>
            </a:r>
          </a:p>
          <a:p>
            <a:pPr marL="522900" lvl="1" indent="-342900">
              <a:buFont typeface="+mj-lt"/>
              <a:buAutoNum type="arabicPeriod"/>
            </a:pPr>
            <a:r>
              <a:rPr lang="en-US" dirty="0"/>
              <a:t>Waste</a:t>
            </a:r>
          </a:p>
          <a:p>
            <a:pPr marL="522900" lvl="1" indent="-342900">
              <a:buFont typeface="+mj-lt"/>
              <a:buAutoNum type="arabicPeriod"/>
            </a:pPr>
            <a:r>
              <a:rPr lang="en-US" dirty="0"/>
              <a:t>Casing &amp; Rack</a:t>
            </a:r>
          </a:p>
          <a:p>
            <a:pPr marL="522900" lvl="1" indent="-342900">
              <a:buFont typeface="+mj-lt"/>
              <a:buAutoNum type="arabicPeriod"/>
            </a:pPr>
            <a:r>
              <a:rPr lang="en-US" dirty="0"/>
              <a:t>User Controls</a:t>
            </a:r>
          </a:p>
          <a:p>
            <a:r>
              <a:rPr lang="en-US" dirty="0"/>
              <a:t>App Services</a:t>
            </a:r>
          </a:p>
          <a:p>
            <a:pPr marL="522900" lvl="1" indent="-342900">
              <a:buFont typeface="+mj-lt"/>
              <a:buAutoNum type="alphaUcPeriod"/>
            </a:pPr>
            <a:r>
              <a:rPr lang="en-US" dirty="0"/>
              <a:t>Grind Beans</a:t>
            </a:r>
          </a:p>
          <a:p>
            <a:pPr marL="522900" lvl="1" indent="-342900">
              <a:buFont typeface="+mj-lt"/>
              <a:buAutoNum type="alphaUcPeriod"/>
            </a:pPr>
            <a:r>
              <a:rPr lang="en-US" dirty="0"/>
              <a:t>Brew Coffee</a:t>
            </a:r>
          </a:p>
          <a:p>
            <a:pPr marL="522900" lvl="1" indent="-342900">
              <a:buFont typeface="+mj-lt"/>
              <a:buAutoNum type="alphaUcPeriod"/>
            </a:pPr>
            <a:r>
              <a:rPr lang="en-US" dirty="0"/>
              <a:t>Produce Hot Water</a:t>
            </a:r>
          </a:p>
          <a:p>
            <a:pPr marL="522900" lvl="1" indent="-342900">
              <a:buFont typeface="+mj-lt"/>
              <a:buAutoNum type="alphaUcPeriod"/>
            </a:pPr>
            <a:r>
              <a:rPr lang="en-US" dirty="0"/>
              <a:t>Produce Steam</a:t>
            </a:r>
          </a:p>
        </p:txBody>
      </p:sp>
      <p:sp>
        <p:nvSpPr>
          <p:cNvPr id="4" name="Footer Placeholder 3">
            <a:extLst>
              <a:ext uri="{FF2B5EF4-FFF2-40B4-BE49-F238E27FC236}">
                <a16:creationId xmlns:a16="http://schemas.microsoft.com/office/drawing/2014/main" id="{718D9634-3441-4739-A153-616E84B2CBF5}"/>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7" name="Picture 6">
            <a:extLst>
              <a:ext uri="{FF2B5EF4-FFF2-40B4-BE49-F238E27FC236}">
                <a16:creationId xmlns:a16="http://schemas.microsoft.com/office/drawing/2014/main" id="{E5891F4E-630E-473F-A40D-D08572D30A7E}"/>
              </a:ext>
            </a:extLst>
          </p:cNvPr>
          <p:cNvPicPr>
            <a:picLocks noChangeAspect="1"/>
          </p:cNvPicPr>
          <p:nvPr/>
        </p:nvPicPr>
        <p:blipFill rotWithShape="1">
          <a:blip r:embed="rId2"/>
          <a:srcRect l="8568" t="18198" r="2592"/>
          <a:stretch/>
        </p:blipFill>
        <p:spPr>
          <a:xfrm>
            <a:off x="3731942" y="652500"/>
            <a:ext cx="3427141" cy="4207500"/>
          </a:xfrm>
          <a:prstGeom prst="rect">
            <a:avLst/>
          </a:prstGeom>
        </p:spPr>
      </p:pic>
      <p:sp>
        <p:nvSpPr>
          <p:cNvPr id="8" name="Rectangle: Rounded Corners 7">
            <a:extLst>
              <a:ext uri="{FF2B5EF4-FFF2-40B4-BE49-F238E27FC236}">
                <a16:creationId xmlns:a16="http://schemas.microsoft.com/office/drawing/2014/main" id="{C91645D4-A6D6-424A-8613-EB8BFBCD76FF}"/>
              </a:ext>
            </a:extLst>
          </p:cNvPr>
          <p:cNvSpPr/>
          <p:nvPr/>
        </p:nvSpPr>
        <p:spPr>
          <a:xfrm>
            <a:off x="4031999" y="1397620"/>
            <a:ext cx="2770245" cy="750848"/>
          </a:xfrm>
          <a:custGeom>
            <a:avLst/>
            <a:gdLst>
              <a:gd name="connsiteX0" fmla="*/ 0 w 2770245"/>
              <a:gd name="connsiteY0" fmla="*/ 125144 h 750848"/>
              <a:gd name="connsiteX1" fmla="*/ 125144 w 2770245"/>
              <a:gd name="connsiteY1" fmla="*/ 0 h 750848"/>
              <a:gd name="connsiteX2" fmla="*/ 805532 w 2770245"/>
              <a:gd name="connsiteY2" fmla="*/ 0 h 750848"/>
              <a:gd name="connsiteX3" fmla="*/ 1460721 w 2770245"/>
              <a:gd name="connsiteY3" fmla="*/ 0 h 750848"/>
              <a:gd name="connsiteX4" fmla="*/ 2015112 w 2770245"/>
              <a:gd name="connsiteY4" fmla="*/ 0 h 750848"/>
              <a:gd name="connsiteX5" fmla="*/ 2645101 w 2770245"/>
              <a:gd name="connsiteY5" fmla="*/ 0 h 750848"/>
              <a:gd name="connsiteX6" fmla="*/ 2770245 w 2770245"/>
              <a:gd name="connsiteY6" fmla="*/ 125144 h 750848"/>
              <a:gd name="connsiteX7" fmla="*/ 2770245 w 2770245"/>
              <a:gd name="connsiteY7" fmla="*/ 625704 h 750848"/>
              <a:gd name="connsiteX8" fmla="*/ 2645101 w 2770245"/>
              <a:gd name="connsiteY8" fmla="*/ 750848 h 750848"/>
              <a:gd name="connsiteX9" fmla="*/ 1964713 w 2770245"/>
              <a:gd name="connsiteY9" fmla="*/ 750848 h 750848"/>
              <a:gd name="connsiteX10" fmla="*/ 1334723 w 2770245"/>
              <a:gd name="connsiteY10" fmla="*/ 750848 h 750848"/>
              <a:gd name="connsiteX11" fmla="*/ 125144 w 2770245"/>
              <a:gd name="connsiteY11" fmla="*/ 750848 h 750848"/>
              <a:gd name="connsiteX12" fmla="*/ 0 w 2770245"/>
              <a:gd name="connsiteY12" fmla="*/ 625704 h 750848"/>
              <a:gd name="connsiteX13" fmla="*/ 0 w 2770245"/>
              <a:gd name="connsiteY13" fmla="*/ 125144 h 7508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770245" h="750848" extrusionOk="0">
                <a:moveTo>
                  <a:pt x="0" y="125144"/>
                </a:moveTo>
                <a:cubicBezTo>
                  <a:pt x="-6694" y="46000"/>
                  <a:pt x="56881" y="4465"/>
                  <a:pt x="125144" y="0"/>
                </a:cubicBezTo>
                <a:cubicBezTo>
                  <a:pt x="319337" y="-25645"/>
                  <a:pt x="599872" y="6258"/>
                  <a:pt x="805532" y="0"/>
                </a:cubicBezTo>
                <a:cubicBezTo>
                  <a:pt x="1011192" y="-6258"/>
                  <a:pt x="1189312" y="-22741"/>
                  <a:pt x="1460721" y="0"/>
                </a:cubicBezTo>
                <a:cubicBezTo>
                  <a:pt x="1732130" y="22741"/>
                  <a:pt x="1740944" y="-25915"/>
                  <a:pt x="2015112" y="0"/>
                </a:cubicBezTo>
                <a:cubicBezTo>
                  <a:pt x="2289280" y="25915"/>
                  <a:pt x="2481304" y="-28225"/>
                  <a:pt x="2645101" y="0"/>
                </a:cubicBezTo>
                <a:cubicBezTo>
                  <a:pt x="2701912" y="6264"/>
                  <a:pt x="2768131" y="49803"/>
                  <a:pt x="2770245" y="125144"/>
                </a:cubicBezTo>
                <a:cubicBezTo>
                  <a:pt x="2747666" y="281223"/>
                  <a:pt x="2777631" y="429188"/>
                  <a:pt x="2770245" y="625704"/>
                </a:cubicBezTo>
                <a:cubicBezTo>
                  <a:pt x="2771912" y="690968"/>
                  <a:pt x="2720409" y="758021"/>
                  <a:pt x="2645101" y="750848"/>
                </a:cubicBezTo>
                <a:cubicBezTo>
                  <a:pt x="2357650" y="718555"/>
                  <a:pt x="2152684" y="726297"/>
                  <a:pt x="1964713" y="750848"/>
                </a:cubicBezTo>
                <a:cubicBezTo>
                  <a:pt x="1776742" y="775399"/>
                  <a:pt x="1567146" y="720359"/>
                  <a:pt x="1334723" y="750848"/>
                </a:cubicBezTo>
                <a:cubicBezTo>
                  <a:pt x="1102300" y="781338"/>
                  <a:pt x="406772" y="734237"/>
                  <a:pt x="125144" y="750848"/>
                </a:cubicBezTo>
                <a:cubicBezTo>
                  <a:pt x="57795" y="761821"/>
                  <a:pt x="13857" y="694775"/>
                  <a:pt x="0" y="625704"/>
                </a:cubicBezTo>
                <a:cubicBezTo>
                  <a:pt x="-8293" y="515347"/>
                  <a:pt x="299" y="285920"/>
                  <a:pt x="0" y="125144"/>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Rounded Corners 8">
            <a:extLst>
              <a:ext uri="{FF2B5EF4-FFF2-40B4-BE49-F238E27FC236}">
                <a16:creationId xmlns:a16="http://schemas.microsoft.com/office/drawing/2014/main" id="{9DAA56E2-75BF-452A-9F67-D8F29A504746}"/>
              </a:ext>
            </a:extLst>
          </p:cNvPr>
          <p:cNvSpPr/>
          <p:nvPr/>
        </p:nvSpPr>
        <p:spPr>
          <a:xfrm>
            <a:off x="3790391" y="2681385"/>
            <a:ext cx="499111" cy="1110029"/>
          </a:xfrm>
          <a:custGeom>
            <a:avLst/>
            <a:gdLst>
              <a:gd name="connsiteX0" fmla="*/ 0 w 499111"/>
              <a:gd name="connsiteY0" fmla="*/ 83187 h 1110029"/>
              <a:gd name="connsiteX1" fmla="*/ 83187 w 499111"/>
              <a:gd name="connsiteY1" fmla="*/ 0 h 1110029"/>
              <a:gd name="connsiteX2" fmla="*/ 415924 w 499111"/>
              <a:gd name="connsiteY2" fmla="*/ 0 h 1110029"/>
              <a:gd name="connsiteX3" fmla="*/ 499111 w 499111"/>
              <a:gd name="connsiteY3" fmla="*/ 83187 h 1110029"/>
              <a:gd name="connsiteX4" fmla="*/ 499111 w 499111"/>
              <a:gd name="connsiteY4" fmla="*/ 573888 h 1110029"/>
              <a:gd name="connsiteX5" fmla="*/ 499111 w 499111"/>
              <a:gd name="connsiteY5" fmla="*/ 1026842 h 1110029"/>
              <a:gd name="connsiteX6" fmla="*/ 415924 w 499111"/>
              <a:gd name="connsiteY6" fmla="*/ 1110029 h 1110029"/>
              <a:gd name="connsiteX7" fmla="*/ 83187 w 499111"/>
              <a:gd name="connsiteY7" fmla="*/ 1110029 h 1110029"/>
              <a:gd name="connsiteX8" fmla="*/ 0 w 499111"/>
              <a:gd name="connsiteY8" fmla="*/ 1026842 h 1110029"/>
              <a:gd name="connsiteX9" fmla="*/ 0 w 499111"/>
              <a:gd name="connsiteY9" fmla="*/ 536141 h 1110029"/>
              <a:gd name="connsiteX10" fmla="*/ 0 w 499111"/>
              <a:gd name="connsiteY10" fmla="*/ 83187 h 111002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99111" h="1110029" extrusionOk="0">
                <a:moveTo>
                  <a:pt x="0" y="83187"/>
                </a:moveTo>
                <a:cubicBezTo>
                  <a:pt x="-3053" y="32670"/>
                  <a:pt x="37838" y="3112"/>
                  <a:pt x="83187" y="0"/>
                </a:cubicBezTo>
                <a:cubicBezTo>
                  <a:pt x="222796" y="13428"/>
                  <a:pt x="259229" y="-7372"/>
                  <a:pt x="415924" y="0"/>
                </a:cubicBezTo>
                <a:cubicBezTo>
                  <a:pt x="469086" y="2820"/>
                  <a:pt x="492662" y="42669"/>
                  <a:pt x="499111" y="83187"/>
                </a:cubicBezTo>
                <a:cubicBezTo>
                  <a:pt x="490668" y="192855"/>
                  <a:pt x="506295" y="328579"/>
                  <a:pt x="499111" y="573888"/>
                </a:cubicBezTo>
                <a:cubicBezTo>
                  <a:pt x="491927" y="819197"/>
                  <a:pt x="509218" y="818970"/>
                  <a:pt x="499111" y="1026842"/>
                </a:cubicBezTo>
                <a:cubicBezTo>
                  <a:pt x="506545" y="1070748"/>
                  <a:pt x="462664" y="1107259"/>
                  <a:pt x="415924" y="1110029"/>
                </a:cubicBezTo>
                <a:cubicBezTo>
                  <a:pt x="335499" y="1110942"/>
                  <a:pt x="156066" y="1109633"/>
                  <a:pt x="83187" y="1110029"/>
                </a:cubicBezTo>
                <a:cubicBezTo>
                  <a:pt x="29234" y="1107661"/>
                  <a:pt x="-1335" y="1074509"/>
                  <a:pt x="0" y="1026842"/>
                </a:cubicBezTo>
                <a:cubicBezTo>
                  <a:pt x="324" y="794203"/>
                  <a:pt x="12218" y="780851"/>
                  <a:pt x="0" y="536141"/>
                </a:cubicBezTo>
                <a:cubicBezTo>
                  <a:pt x="-12218" y="291431"/>
                  <a:pt x="16467" y="187941"/>
                  <a:pt x="0" y="83187"/>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Rounded Corners 9">
            <a:extLst>
              <a:ext uri="{FF2B5EF4-FFF2-40B4-BE49-F238E27FC236}">
                <a16:creationId xmlns:a16="http://schemas.microsoft.com/office/drawing/2014/main" id="{7DB1214E-6F08-46DC-BCBD-5949EEC43C0B}"/>
              </a:ext>
            </a:extLst>
          </p:cNvPr>
          <p:cNvSpPr/>
          <p:nvPr/>
        </p:nvSpPr>
        <p:spPr>
          <a:xfrm>
            <a:off x="3790391" y="3791414"/>
            <a:ext cx="3156817" cy="960237"/>
          </a:xfrm>
          <a:custGeom>
            <a:avLst/>
            <a:gdLst>
              <a:gd name="connsiteX0" fmla="*/ 0 w 3156817"/>
              <a:gd name="connsiteY0" fmla="*/ 160043 h 960237"/>
              <a:gd name="connsiteX1" fmla="*/ 160043 w 3156817"/>
              <a:gd name="connsiteY1" fmla="*/ 0 h 960237"/>
              <a:gd name="connsiteX2" fmla="*/ 784124 w 3156817"/>
              <a:gd name="connsiteY2" fmla="*/ 0 h 960237"/>
              <a:gd name="connsiteX3" fmla="*/ 1379837 w 3156817"/>
              <a:gd name="connsiteY3" fmla="*/ 0 h 960237"/>
              <a:gd name="connsiteX4" fmla="*/ 1862082 w 3156817"/>
              <a:gd name="connsiteY4" fmla="*/ 0 h 960237"/>
              <a:gd name="connsiteX5" fmla="*/ 2457795 w 3156817"/>
              <a:gd name="connsiteY5" fmla="*/ 0 h 960237"/>
              <a:gd name="connsiteX6" fmla="*/ 2996774 w 3156817"/>
              <a:gd name="connsiteY6" fmla="*/ 0 h 960237"/>
              <a:gd name="connsiteX7" fmla="*/ 3156817 w 3156817"/>
              <a:gd name="connsiteY7" fmla="*/ 160043 h 960237"/>
              <a:gd name="connsiteX8" fmla="*/ 3156817 w 3156817"/>
              <a:gd name="connsiteY8" fmla="*/ 800194 h 960237"/>
              <a:gd name="connsiteX9" fmla="*/ 2996774 w 3156817"/>
              <a:gd name="connsiteY9" fmla="*/ 960237 h 960237"/>
              <a:gd name="connsiteX10" fmla="*/ 2372693 w 3156817"/>
              <a:gd name="connsiteY10" fmla="*/ 960237 h 960237"/>
              <a:gd name="connsiteX11" fmla="*/ 1748612 w 3156817"/>
              <a:gd name="connsiteY11" fmla="*/ 960237 h 960237"/>
              <a:gd name="connsiteX12" fmla="*/ 1238001 w 3156817"/>
              <a:gd name="connsiteY12" fmla="*/ 960237 h 960237"/>
              <a:gd name="connsiteX13" fmla="*/ 727389 w 3156817"/>
              <a:gd name="connsiteY13" fmla="*/ 960237 h 960237"/>
              <a:gd name="connsiteX14" fmla="*/ 160043 w 3156817"/>
              <a:gd name="connsiteY14" fmla="*/ 960237 h 960237"/>
              <a:gd name="connsiteX15" fmla="*/ 0 w 3156817"/>
              <a:gd name="connsiteY15" fmla="*/ 800194 h 960237"/>
              <a:gd name="connsiteX16" fmla="*/ 0 w 3156817"/>
              <a:gd name="connsiteY16" fmla="*/ 160043 h 9602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3156817" h="960237" extrusionOk="0">
                <a:moveTo>
                  <a:pt x="0" y="160043"/>
                </a:moveTo>
                <a:cubicBezTo>
                  <a:pt x="-5985" y="62687"/>
                  <a:pt x="74386" y="14316"/>
                  <a:pt x="160043" y="0"/>
                </a:cubicBezTo>
                <a:cubicBezTo>
                  <a:pt x="363725" y="-10253"/>
                  <a:pt x="481585" y="21230"/>
                  <a:pt x="784124" y="0"/>
                </a:cubicBezTo>
                <a:cubicBezTo>
                  <a:pt x="1086663" y="-21230"/>
                  <a:pt x="1212810" y="8776"/>
                  <a:pt x="1379837" y="0"/>
                </a:cubicBezTo>
                <a:cubicBezTo>
                  <a:pt x="1546864" y="-8776"/>
                  <a:pt x="1643779" y="-1945"/>
                  <a:pt x="1862082" y="0"/>
                </a:cubicBezTo>
                <a:cubicBezTo>
                  <a:pt x="2080385" y="1945"/>
                  <a:pt x="2234897" y="20308"/>
                  <a:pt x="2457795" y="0"/>
                </a:cubicBezTo>
                <a:cubicBezTo>
                  <a:pt x="2680693" y="-20308"/>
                  <a:pt x="2862286" y="3178"/>
                  <a:pt x="2996774" y="0"/>
                </a:cubicBezTo>
                <a:cubicBezTo>
                  <a:pt x="3087590" y="-665"/>
                  <a:pt x="3160668" y="58276"/>
                  <a:pt x="3156817" y="160043"/>
                </a:cubicBezTo>
                <a:cubicBezTo>
                  <a:pt x="3161671" y="478398"/>
                  <a:pt x="3155272" y="638532"/>
                  <a:pt x="3156817" y="800194"/>
                </a:cubicBezTo>
                <a:cubicBezTo>
                  <a:pt x="3141467" y="884045"/>
                  <a:pt x="3074016" y="974626"/>
                  <a:pt x="2996774" y="960237"/>
                </a:cubicBezTo>
                <a:cubicBezTo>
                  <a:pt x="2724505" y="976281"/>
                  <a:pt x="2627320" y="934165"/>
                  <a:pt x="2372693" y="960237"/>
                </a:cubicBezTo>
                <a:cubicBezTo>
                  <a:pt x="2118066" y="986309"/>
                  <a:pt x="1963505" y="983265"/>
                  <a:pt x="1748612" y="960237"/>
                </a:cubicBezTo>
                <a:cubicBezTo>
                  <a:pt x="1533719" y="937209"/>
                  <a:pt x="1344601" y="956779"/>
                  <a:pt x="1238001" y="960237"/>
                </a:cubicBezTo>
                <a:cubicBezTo>
                  <a:pt x="1131401" y="963695"/>
                  <a:pt x="881789" y="938295"/>
                  <a:pt x="727389" y="960237"/>
                </a:cubicBezTo>
                <a:cubicBezTo>
                  <a:pt x="572989" y="982179"/>
                  <a:pt x="426326" y="970358"/>
                  <a:pt x="160043" y="960237"/>
                </a:cubicBezTo>
                <a:cubicBezTo>
                  <a:pt x="70459" y="980750"/>
                  <a:pt x="-10500" y="906838"/>
                  <a:pt x="0" y="800194"/>
                </a:cubicBezTo>
                <a:cubicBezTo>
                  <a:pt x="17452" y="593457"/>
                  <a:pt x="-13689" y="410765"/>
                  <a:pt x="0" y="160043"/>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Down 11">
            <a:extLst>
              <a:ext uri="{FF2B5EF4-FFF2-40B4-BE49-F238E27FC236}">
                <a16:creationId xmlns:a16="http://schemas.microsoft.com/office/drawing/2014/main" id="{9D967067-C646-4455-B5BA-0EF8CACE615F}"/>
              </a:ext>
            </a:extLst>
          </p:cNvPr>
          <p:cNvSpPr/>
          <p:nvPr/>
        </p:nvSpPr>
        <p:spPr>
          <a:xfrm>
            <a:off x="6200078" y="792000"/>
            <a:ext cx="602166" cy="497271"/>
          </a:xfrm>
          <a:prstGeom prst="downArrow">
            <a:avLst/>
          </a:prstGeom>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Left Brace 12">
            <a:extLst>
              <a:ext uri="{FF2B5EF4-FFF2-40B4-BE49-F238E27FC236}">
                <a16:creationId xmlns:a16="http://schemas.microsoft.com/office/drawing/2014/main" id="{81D4CFD0-CB7B-40CD-91E8-EC277C41F443}"/>
              </a:ext>
            </a:extLst>
          </p:cNvPr>
          <p:cNvSpPr/>
          <p:nvPr/>
        </p:nvSpPr>
        <p:spPr>
          <a:xfrm>
            <a:off x="3597435" y="1289271"/>
            <a:ext cx="192955" cy="3566229"/>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4" name="Rectangle 13">
            <a:extLst>
              <a:ext uri="{FF2B5EF4-FFF2-40B4-BE49-F238E27FC236}">
                <a16:creationId xmlns:a16="http://schemas.microsoft.com/office/drawing/2014/main" id="{0095EF7B-31C7-432D-B774-D33DA5D76661}"/>
              </a:ext>
            </a:extLst>
          </p:cNvPr>
          <p:cNvSpPr/>
          <p:nvPr/>
        </p:nvSpPr>
        <p:spPr>
          <a:xfrm>
            <a:off x="3932664" y="713678"/>
            <a:ext cx="1479396" cy="3077736"/>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47A8050-A33B-4FC2-A78A-AAB96AFF41AE}"/>
              </a:ext>
            </a:extLst>
          </p:cNvPr>
          <p:cNvSpPr/>
          <p:nvPr/>
        </p:nvSpPr>
        <p:spPr>
          <a:xfrm>
            <a:off x="6556915" y="2089386"/>
            <a:ext cx="602167" cy="1558027"/>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4F7DD48-D7D4-4B5D-8A7B-01221FD94442}"/>
              </a:ext>
            </a:extLst>
          </p:cNvPr>
          <p:cNvSpPr/>
          <p:nvPr/>
        </p:nvSpPr>
        <p:spPr>
          <a:xfrm>
            <a:off x="5470561" y="1977236"/>
            <a:ext cx="729517" cy="832871"/>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CBE8BEE-FCB3-4C04-810B-5DC9AABCA76F}"/>
              </a:ext>
            </a:extLst>
          </p:cNvPr>
          <p:cNvSpPr/>
          <p:nvPr/>
        </p:nvSpPr>
        <p:spPr>
          <a:xfrm>
            <a:off x="6258579" y="1969555"/>
            <a:ext cx="231431" cy="832871"/>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87D18A07-9F06-4941-9C47-4BD9F63EBBFA}"/>
              </a:ext>
            </a:extLst>
          </p:cNvPr>
          <p:cNvSpPr/>
          <p:nvPr/>
        </p:nvSpPr>
        <p:spPr>
          <a:xfrm>
            <a:off x="3648862" y="3402857"/>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9" name="Oval 18">
            <a:extLst>
              <a:ext uri="{FF2B5EF4-FFF2-40B4-BE49-F238E27FC236}">
                <a16:creationId xmlns:a16="http://schemas.microsoft.com/office/drawing/2014/main" id="{87C87E65-F20D-4262-B2E7-AE51D7B1BC21}"/>
              </a:ext>
            </a:extLst>
          </p:cNvPr>
          <p:cNvSpPr/>
          <p:nvPr/>
        </p:nvSpPr>
        <p:spPr>
          <a:xfrm>
            <a:off x="6556915" y="713678"/>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20" name="Oval 19">
            <a:extLst>
              <a:ext uri="{FF2B5EF4-FFF2-40B4-BE49-F238E27FC236}">
                <a16:creationId xmlns:a16="http://schemas.microsoft.com/office/drawing/2014/main" id="{B18B805C-7082-422D-9915-CA66001EE696}"/>
              </a:ext>
            </a:extLst>
          </p:cNvPr>
          <p:cNvSpPr/>
          <p:nvPr/>
        </p:nvSpPr>
        <p:spPr>
          <a:xfrm>
            <a:off x="6385793" y="4170975"/>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a:t>
            </a:r>
          </a:p>
        </p:txBody>
      </p:sp>
      <p:sp>
        <p:nvSpPr>
          <p:cNvPr id="21" name="Oval 20">
            <a:extLst>
              <a:ext uri="{FF2B5EF4-FFF2-40B4-BE49-F238E27FC236}">
                <a16:creationId xmlns:a16="http://schemas.microsoft.com/office/drawing/2014/main" id="{7A490F8F-C913-4485-8317-D0C61DA09F64}"/>
              </a:ext>
            </a:extLst>
          </p:cNvPr>
          <p:cNvSpPr/>
          <p:nvPr/>
        </p:nvSpPr>
        <p:spPr>
          <a:xfrm>
            <a:off x="3377381" y="2971828"/>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a:t>
            </a:r>
          </a:p>
        </p:txBody>
      </p:sp>
      <p:sp>
        <p:nvSpPr>
          <p:cNvPr id="22" name="Oval 21">
            <a:extLst>
              <a:ext uri="{FF2B5EF4-FFF2-40B4-BE49-F238E27FC236}">
                <a16:creationId xmlns:a16="http://schemas.microsoft.com/office/drawing/2014/main" id="{1CA3C316-36FA-41D5-94B3-0F3673EEF1B4}"/>
              </a:ext>
            </a:extLst>
          </p:cNvPr>
          <p:cNvSpPr/>
          <p:nvPr/>
        </p:nvSpPr>
        <p:spPr>
          <a:xfrm>
            <a:off x="6738775" y="1584858"/>
            <a:ext cx="208433" cy="20111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a:t>
            </a:r>
          </a:p>
        </p:txBody>
      </p:sp>
      <p:sp>
        <p:nvSpPr>
          <p:cNvPr id="25" name="Oval 24">
            <a:extLst>
              <a:ext uri="{FF2B5EF4-FFF2-40B4-BE49-F238E27FC236}">
                <a16:creationId xmlns:a16="http://schemas.microsoft.com/office/drawing/2014/main" id="{5C19646D-F0AD-469F-93E1-8713273CF2E9}"/>
              </a:ext>
            </a:extLst>
          </p:cNvPr>
          <p:cNvSpPr/>
          <p:nvPr/>
        </p:nvSpPr>
        <p:spPr>
          <a:xfrm>
            <a:off x="5276896" y="1080000"/>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a:t>
            </a:r>
          </a:p>
        </p:txBody>
      </p:sp>
      <p:sp>
        <p:nvSpPr>
          <p:cNvPr id="26" name="Oval 25">
            <a:extLst>
              <a:ext uri="{FF2B5EF4-FFF2-40B4-BE49-F238E27FC236}">
                <a16:creationId xmlns:a16="http://schemas.microsoft.com/office/drawing/2014/main" id="{0AFA6B49-F14C-46D6-AEB7-5E3C2E512411}"/>
              </a:ext>
            </a:extLst>
          </p:cNvPr>
          <p:cNvSpPr/>
          <p:nvPr/>
        </p:nvSpPr>
        <p:spPr>
          <a:xfrm>
            <a:off x="5661477" y="2696827"/>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sp>
        <p:nvSpPr>
          <p:cNvPr id="27" name="Oval 26">
            <a:extLst>
              <a:ext uri="{FF2B5EF4-FFF2-40B4-BE49-F238E27FC236}">
                <a16:creationId xmlns:a16="http://schemas.microsoft.com/office/drawing/2014/main" id="{7A5C7CDF-9C95-43E7-B41A-9160ABD68791}"/>
              </a:ext>
            </a:extLst>
          </p:cNvPr>
          <p:cNvSpPr/>
          <p:nvPr/>
        </p:nvSpPr>
        <p:spPr>
          <a:xfrm>
            <a:off x="6286369" y="2051433"/>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C</a:t>
            </a:r>
          </a:p>
        </p:txBody>
      </p:sp>
      <p:sp>
        <p:nvSpPr>
          <p:cNvPr id="28" name="Oval 27">
            <a:extLst>
              <a:ext uri="{FF2B5EF4-FFF2-40B4-BE49-F238E27FC236}">
                <a16:creationId xmlns:a16="http://schemas.microsoft.com/office/drawing/2014/main" id="{D2B294E9-F76C-4069-A48C-1160C61893CD}"/>
              </a:ext>
            </a:extLst>
          </p:cNvPr>
          <p:cNvSpPr/>
          <p:nvPr/>
        </p:nvSpPr>
        <p:spPr>
          <a:xfrm>
            <a:off x="7065734" y="2243785"/>
            <a:ext cx="208433" cy="201113"/>
          </a:xfrm>
          <a:prstGeom prst="ellipse">
            <a:avLst/>
          </a:prstGeom>
          <a:solidFill>
            <a:srgbClr val="F0848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D</a:t>
            </a:r>
          </a:p>
        </p:txBody>
      </p:sp>
      <p:sp>
        <p:nvSpPr>
          <p:cNvPr id="30" name="Rectangle: Rounded Corners 29">
            <a:extLst>
              <a:ext uri="{FF2B5EF4-FFF2-40B4-BE49-F238E27FC236}">
                <a16:creationId xmlns:a16="http://schemas.microsoft.com/office/drawing/2014/main" id="{BF89A6A4-47B5-4822-AFC4-DEC07889B5FC}"/>
              </a:ext>
            </a:extLst>
          </p:cNvPr>
          <p:cNvSpPr/>
          <p:nvPr/>
        </p:nvSpPr>
        <p:spPr>
          <a:xfrm>
            <a:off x="801495" y="833696"/>
            <a:ext cx="1740985" cy="1738054"/>
          </a:xfrm>
          <a:custGeom>
            <a:avLst/>
            <a:gdLst>
              <a:gd name="connsiteX0" fmla="*/ 0 w 1740985"/>
              <a:gd name="connsiteY0" fmla="*/ 289681 h 1738054"/>
              <a:gd name="connsiteX1" fmla="*/ 289681 w 1740985"/>
              <a:gd name="connsiteY1" fmla="*/ 0 h 1738054"/>
              <a:gd name="connsiteX2" fmla="*/ 893725 w 1740985"/>
              <a:gd name="connsiteY2" fmla="*/ 0 h 1738054"/>
              <a:gd name="connsiteX3" fmla="*/ 1451304 w 1740985"/>
              <a:gd name="connsiteY3" fmla="*/ 0 h 1738054"/>
              <a:gd name="connsiteX4" fmla="*/ 1740985 w 1740985"/>
              <a:gd name="connsiteY4" fmla="*/ 289681 h 1738054"/>
              <a:gd name="connsiteX5" fmla="*/ 1740985 w 1740985"/>
              <a:gd name="connsiteY5" fmla="*/ 880614 h 1738054"/>
              <a:gd name="connsiteX6" fmla="*/ 1740985 w 1740985"/>
              <a:gd name="connsiteY6" fmla="*/ 1448373 h 1738054"/>
              <a:gd name="connsiteX7" fmla="*/ 1451304 w 1740985"/>
              <a:gd name="connsiteY7" fmla="*/ 1738054 h 1738054"/>
              <a:gd name="connsiteX8" fmla="*/ 858876 w 1740985"/>
              <a:gd name="connsiteY8" fmla="*/ 1738054 h 1738054"/>
              <a:gd name="connsiteX9" fmla="*/ 289681 w 1740985"/>
              <a:gd name="connsiteY9" fmla="*/ 1738054 h 1738054"/>
              <a:gd name="connsiteX10" fmla="*/ 0 w 1740985"/>
              <a:gd name="connsiteY10" fmla="*/ 1448373 h 1738054"/>
              <a:gd name="connsiteX11" fmla="*/ 0 w 1740985"/>
              <a:gd name="connsiteY11" fmla="*/ 892201 h 1738054"/>
              <a:gd name="connsiteX12" fmla="*/ 0 w 1740985"/>
              <a:gd name="connsiteY12" fmla="*/ 289681 h 173805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740985" h="1738054" extrusionOk="0">
                <a:moveTo>
                  <a:pt x="0" y="289681"/>
                </a:moveTo>
                <a:cubicBezTo>
                  <a:pt x="-19080" y="101109"/>
                  <a:pt x="131020" y="6944"/>
                  <a:pt x="289681" y="0"/>
                </a:cubicBezTo>
                <a:cubicBezTo>
                  <a:pt x="514348" y="-1753"/>
                  <a:pt x="724702" y="19548"/>
                  <a:pt x="893725" y="0"/>
                </a:cubicBezTo>
                <a:cubicBezTo>
                  <a:pt x="1062748" y="-19548"/>
                  <a:pt x="1198382" y="-2778"/>
                  <a:pt x="1451304" y="0"/>
                </a:cubicBezTo>
                <a:cubicBezTo>
                  <a:pt x="1606808" y="4812"/>
                  <a:pt x="1749315" y="141714"/>
                  <a:pt x="1740985" y="289681"/>
                </a:cubicBezTo>
                <a:cubicBezTo>
                  <a:pt x="1716232" y="499634"/>
                  <a:pt x="1731799" y="745734"/>
                  <a:pt x="1740985" y="880614"/>
                </a:cubicBezTo>
                <a:cubicBezTo>
                  <a:pt x="1750171" y="1015494"/>
                  <a:pt x="1744657" y="1212192"/>
                  <a:pt x="1740985" y="1448373"/>
                </a:cubicBezTo>
                <a:cubicBezTo>
                  <a:pt x="1748141" y="1610711"/>
                  <a:pt x="1598568" y="1730215"/>
                  <a:pt x="1451304" y="1738054"/>
                </a:cubicBezTo>
                <a:cubicBezTo>
                  <a:pt x="1265014" y="1715620"/>
                  <a:pt x="1095865" y="1749184"/>
                  <a:pt x="858876" y="1738054"/>
                </a:cubicBezTo>
                <a:cubicBezTo>
                  <a:pt x="621887" y="1726924"/>
                  <a:pt x="485572" y="1735007"/>
                  <a:pt x="289681" y="1738054"/>
                </a:cubicBezTo>
                <a:cubicBezTo>
                  <a:pt x="103584" y="1760810"/>
                  <a:pt x="-30330" y="1591838"/>
                  <a:pt x="0" y="1448373"/>
                </a:cubicBezTo>
                <a:cubicBezTo>
                  <a:pt x="277" y="1255235"/>
                  <a:pt x="-4982" y="1159607"/>
                  <a:pt x="0" y="892201"/>
                </a:cubicBezTo>
                <a:cubicBezTo>
                  <a:pt x="4982" y="624795"/>
                  <a:pt x="-10981" y="565986"/>
                  <a:pt x="0" y="289681"/>
                </a:cubicBezTo>
                <a:close/>
              </a:path>
            </a:pathLst>
          </a:custGeom>
          <a:noFill/>
          <a:ln w="38100">
            <a:solidFill>
              <a:srgbClr val="FFFF00"/>
            </a:solidFill>
            <a:extLst>
              <a:ext uri="{C807C97D-BFC1-408E-A445-0C87EB9F89A2}">
                <ask:lineSketchStyleProps xmlns:ask="http://schemas.microsoft.com/office/drawing/2018/sketchyshapes" sd="2772510381">
                  <a:prstGeom prst="round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5EB4FD26-2235-496C-B6CF-78C049D142CB}"/>
              </a:ext>
            </a:extLst>
          </p:cNvPr>
          <p:cNvSpPr/>
          <p:nvPr/>
        </p:nvSpPr>
        <p:spPr>
          <a:xfrm>
            <a:off x="805913" y="2592959"/>
            <a:ext cx="2155943" cy="1372372"/>
          </a:xfrm>
          <a:prstGeom prst="rect">
            <a:avLst/>
          </a:prstGeom>
          <a:noFill/>
          <a:ln w="38100">
            <a:solidFill>
              <a:schemeClr val="tx2">
                <a:lumMod val="60000"/>
                <a:lumOff val="40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1056413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FF2ABF-5289-4F7A-A254-7AEA6A35C5E7}"/>
              </a:ext>
            </a:extLst>
          </p:cNvPr>
          <p:cNvSpPr>
            <a:spLocks noGrp="1"/>
          </p:cNvSpPr>
          <p:nvPr>
            <p:ph type="title"/>
          </p:nvPr>
        </p:nvSpPr>
        <p:spPr/>
        <p:txBody>
          <a:bodyPr/>
          <a:lstStyle/>
          <a:p>
            <a:r>
              <a:rPr lang="en-US" dirty="0"/>
              <a:t>Coffee Machine Platform &amp; App Services</a:t>
            </a:r>
          </a:p>
        </p:txBody>
      </p:sp>
      <p:sp>
        <p:nvSpPr>
          <p:cNvPr id="4" name="Footer Placeholder 3">
            <a:extLst>
              <a:ext uri="{FF2B5EF4-FFF2-40B4-BE49-F238E27FC236}">
                <a16:creationId xmlns:a16="http://schemas.microsoft.com/office/drawing/2014/main" id="{4871195E-0887-4D4F-B320-95152536E197}"/>
              </a:ext>
            </a:extLst>
          </p:cNvPr>
          <p:cNvSpPr>
            <a:spLocks noGrp="1"/>
          </p:cNvSpPr>
          <p:nvPr>
            <p:ph type="ftr" sz="quarter" idx="11"/>
          </p:nvPr>
        </p:nvSpPr>
        <p:spPr/>
        <p:txBody>
          <a:bodyPr/>
          <a:lstStyle/>
          <a:p>
            <a:r>
              <a:rPr lang="en-US"/>
              <a:t>Who Wants to Become an IT Architect? - EMEA Groundbreakers Virtual Tour 2021</a:t>
            </a:r>
            <a:endParaRPr lang="nl-NL"/>
          </a:p>
        </p:txBody>
      </p:sp>
      <p:sp>
        <p:nvSpPr>
          <p:cNvPr id="6" name="Rectangle: Rounded Corners 5">
            <a:extLst>
              <a:ext uri="{FF2B5EF4-FFF2-40B4-BE49-F238E27FC236}">
                <a16:creationId xmlns:a16="http://schemas.microsoft.com/office/drawing/2014/main" id="{D38D9C7F-982C-43DE-814C-D53EAD6C1FDA}"/>
              </a:ext>
            </a:extLst>
          </p:cNvPr>
          <p:cNvSpPr/>
          <p:nvPr/>
        </p:nvSpPr>
        <p:spPr>
          <a:xfrm>
            <a:off x="2083776" y="971551"/>
            <a:ext cx="5814137" cy="74227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UI</a:t>
            </a:r>
          </a:p>
          <a:p>
            <a:pPr algn="ctr"/>
            <a:endParaRPr lang="en-US" dirty="0"/>
          </a:p>
          <a:p>
            <a:pPr algn="ctr"/>
            <a:endParaRPr lang="en-US" dirty="0"/>
          </a:p>
        </p:txBody>
      </p:sp>
      <p:sp>
        <p:nvSpPr>
          <p:cNvPr id="7" name="Rectangle: Rounded Corners 6">
            <a:extLst>
              <a:ext uri="{FF2B5EF4-FFF2-40B4-BE49-F238E27FC236}">
                <a16:creationId xmlns:a16="http://schemas.microsoft.com/office/drawing/2014/main" id="{BADF2727-EEA5-4FD8-A095-B7A3DB0DF083}"/>
              </a:ext>
            </a:extLst>
          </p:cNvPr>
          <p:cNvSpPr/>
          <p:nvPr/>
        </p:nvSpPr>
        <p:spPr>
          <a:xfrm>
            <a:off x="2083777" y="4171949"/>
            <a:ext cx="4229100" cy="652500"/>
          </a:xfrm>
          <a:prstGeom prst="round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Rack</a:t>
            </a:r>
          </a:p>
        </p:txBody>
      </p:sp>
      <p:sp>
        <p:nvSpPr>
          <p:cNvPr id="8" name="Rectangle: Rounded Corners 7">
            <a:extLst>
              <a:ext uri="{FF2B5EF4-FFF2-40B4-BE49-F238E27FC236}">
                <a16:creationId xmlns:a16="http://schemas.microsoft.com/office/drawing/2014/main" id="{82136C01-59C9-4D2B-97BB-05F29AC07E63}"/>
              </a:ext>
            </a:extLst>
          </p:cNvPr>
          <p:cNvSpPr/>
          <p:nvPr/>
        </p:nvSpPr>
        <p:spPr>
          <a:xfrm>
            <a:off x="2075331" y="3429674"/>
            <a:ext cx="4229100" cy="65250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a:p>
            <a:pPr algn="ctr"/>
            <a:r>
              <a:rPr lang="en-US" dirty="0"/>
              <a:t>Platform</a:t>
            </a:r>
          </a:p>
        </p:txBody>
      </p:sp>
      <p:cxnSp>
        <p:nvCxnSpPr>
          <p:cNvPr id="10" name="Connector: Elbow 9">
            <a:extLst>
              <a:ext uri="{FF2B5EF4-FFF2-40B4-BE49-F238E27FC236}">
                <a16:creationId xmlns:a16="http://schemas.microsoft.com/office/drawing/2014/main" id="{E2B86CEA-AA54-4C5C-98BE-4A88A7171D60}"/>
              </a:ext>
            </a:extLst>
          </p:cNvPr>
          <p:cNvCxnSpPr>
            <a:cxnSpLocks/>
            <a:stCxn id="16" idx="1"/>
          </p:cNvCxnSpPr>
          <p:nvPr/>
        </p:nvCxnSpPr>
        <p:spPr>
          <a:xfrm rot="10800000" flipV="1">
            <a:off x="580638" y="3614948"/>
            <a:ext cx="1819696" cy="336024"/>
          </a:xfrm>
          <a:prstGeom prst="bentConnector3">
            <a:avLst/>
          </a:prstGeom>
          <a:ln>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9ED54C1B-8CE8-4D32-A8A0-E2F49EE00503}"/>
              </a:ext>
            </a:extLst>
          </p:cNvPr>
          <p:cNvSpPr txBox="1"/>
          <p:nvPr/>
        </p:nvSpPr>
        <p:spPr>
          <a:xfrm>
            <a:off x="965693" y="3726994"/>
            <a:ext cx="455253" cy="200055"/>
          </a:xfrm>
          <a:prstGeom prst="rect">
            <a:avLst/>
          </a:prstGeom>
          <a:noFill/>
        </p:spPr>
        <p:txBody>
          <a:bodyPr wrap="none" lIns="0" tIns="0" rIns="0" bIns="0" rtlCol="0">
            <a:spAutoFit/>
          </a:bodyPr>
          <a:lstStyle/>
          <a:p>
            <a:r>
              <a:rPr lang="en-US" sz="1300" dirty="0"/>
              <a:t>power</a:t>
            </a:r>
          </a:p>
        </p:txBody>
      </p:sp>
      <p:sp>
        <p:nvSpPr>
          <p:cNvPr id="12" name="Arrow: Right 11">
            <a:extLst>
              <a:ext uri="{FF2B5EF4-FFF2-40B4-BE49-F238E27FC236}">
                <a16:creationId xmlns:a16="http://schemas.microsoft.com/office/drawing/2014/main" id="{B583D77C-3D7B-4858-BAD0-E2CCADD74C48}"/>
              </a:ext>
            </a:extLst>
          </p:cNvPr>
          <p:cNvSpPr/>
          <p:nvPr/>
        </p:nvSpPr>
        <p:spPr>
          <a:xfrm flipH="1">
            <a:off x="6098666" y="3557927"/>
            <a:ext cx="992519" cy="43026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6EF5E0A4-DBC5-4150-8243-A1D8A1B72937}"/>
              </a:ext>
            </a:extLst>
          </p:cNvPr>
          <p:cNvSpPr txBox="1"/>
          <p:nvPr/>
        </p:nvSpPr>
        <p:spPr>
          <a:xfrm>
            <a:off x="6441749" y="3471372"/>
            <a:ext cx="408766" cy="200055"/>
          </a:xfrm>
          <a:prstGeom prst="rect">
            <a:avLst/>
          </a:prstGeom>
          <a:noFill/>
        </p:spPr>
        <p:txBody>
          <a:bodyPr wrap="none" lIns="0" tIns="0" rIns="0" bIns="0" rtlCol="0">
            <a:spAutoFit/>
          </a:bodyPr>
          <a:lstStyle/>
          <a:p>
            <a:r>
              <a:rPr lang="en-US" sz="1300" dirty="0"/>
              <a:t>water</a:t>
            </a:r>
          </a:p>
        </p:txBody>
      </p:sp>
      <p:sp>
        <p:nvSpPr>
          <p:cNvPr id="14" name="Rectangle: Rounded Corners 13">
            <a:extLst>
              <a:ext uri="{FF2B5EF4-FFF2-40B4-BE49-F238E27FC236}">
                <a16:creationId xmlns:a16="http://schemas.microsoft.com/office/drawing/2014/main" id="{5010DE62-67E7-46D2-9350-75EF18DA1CE1}"/>
              </a:ext>
            </a:extLst>
          </p:cNvPr>
          <p:cNvSpPr/>
          <p:nvPr/>
        </p:nvSpPr>
        <p:spPr>
          <a:xfrm>
            <a:off x="5131512" y="3314699"/>
            <a:ext cx="967154" cy="65250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water</a:t>
            </a:r>
          </a:p>
          <a:p>
            <a:pPr algn="ctr"/>
            <a:endParaRPr lang="en-US" dirty="0"/>
          </a:p>
          <a:p>
            <a:pPr algn="ctr"/>
            <a:endParaRPr lang="en-US" dirty="0"/>
          </a:p>
        </p:txBody>
      </p:sp>
      <p:sp>
        <p:nvSpPr>
          <p:cNvPr id="15" name="Rectangle: Rounded Corners 14">
            <a:extLst>
              <a:ext uri="{FF2B5EF4-FFF2-40B4-BE49-F238E27FC236}">
                <a16:creationId xmlns:a16="http://schemas.microsoft.com/office/drawing/2014/main" id="{DF583F4F-4E56-4946-8084-750A463D0805}"/>
              </a:ext>
            </a:extLst>
          </p:cNvPr>
          <p:cNvSpPr/>
          <p:nvPr/>
        </p:nvSpPr>
        <p:spPr>
          <a:xfrm>
            <a:off x="3763768" y="3314700"/>
            <a:ext cx="967154" cy="347461"/>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waste</a:t>
            </a:r>
          </a:p>
        </p:txBody>
      </p:sp>
      <p:sp>
        <p:nvSpPr>
          <p:cNvPr id="16" name="Rectangle: Rounded Corners 15">
            <a:extLst>
              <a:ext uri="{FF2B5EF4-FFF2-40B4-BE49-F238E27FC236}">
                <a16:creationId xmlns:a16="http://schemas.microsoft.com/office/drawing/2014/main" id="{12582ED2-BE69-45F5-BE00-5CDE4C2E4F42}"/>
              </a:ext>
            </a:extLst>
          </p:cNvPr>
          <p:cNvSpPr/>
          <p:nvPr/>
        </p:nvSpPr>
        <p:spPr>
          <a:xfrm>
            <a:off x="2400334" y="3314701"/>
            <a:ext cx="967154" cy="60049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power</a:t>
            </a:r>
          </a:p>
          <a:p>
            <a:pPr algn="ctr"/>
            <a:endParaRPr lang="en-US" dirty="0"/>
          </a:p>
          <a:p>
            <a:pPr algn="ctr"/>
            <a:endParaRPr lang="en-US" dirty="0"/>
          </a:p>
        </p:txBody>
      </p:sp>
      <p:sp>
        <p:nvSpPr>
          <p:cNvPr id="17" name="Rectangle: Rounded Corners 16">
            <a:extLst>
              <a:ext uri="{FF2B5EF4-FFF2-40B4-BE49-F238E27FC236}">
                <a16:creationId xmlns:a16="http://schemas.microsoft.com/office/drawing/2014/main" id="{BEB6FD66-8EAC-46EA-AADE-4EF5C1D28B3B}"/>
              </a:ext>
            </a:extLst>
          </p:cNvPr>
          <p:cNvSpPr/>
          <p:nvPr/>
        </p:nvSpPr>
        <p:spPr>
          <a:xfrm>
            <a:off x="2119921" y="2031023"/>
            <a:ext cx="1265117" cy="1002323"/>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Grind Beans</a:t>
            </a:r>
          </a:p>
          <a:p>
            <a:pPr algn="ctr"/>
            <a:endParaRPr lang="en-US" dirty="0"/>
          </a:p>
          <a:p>
            <a:pPr algn="ctr"/>
            <a:endParaRPr lang="en-US" dirty="0"/>
          </a:p>
          <a:p>
            <a:pPr algn="ctr"/>
            <a:endParaRPr lang="en-US" dirty="0"/>
          </a:p>
        </p:txBody>
      </p:sp>
      <p:sp>
        <p:nvSpPr>
          <p:cNvPr id="18" name="Rectangle: Rounded Corners 17">
            <a:extLst>
              <a:ext uri="{FF2B5EF4-FFF2-40B4-BE49-F238E27FC236}">
                <a16:creationId xmlns:a16="http://schemas.microsoft.com/office/drawing/2014/main" id="{13894BD8-AD4B-4B9B-8437-7AB882C4B756}"/>
              </a:ext>
            </a:extLst>
          </p:cNvPr>
          <p:cNvSpPr/>
          <p:nvPr/>
        </p:nvSpPr>
        <p:spPr>
          <a:xfrm>
            <a:off x="3632318" y="2046664"/>
            <a:ext cx="1265117" cy="1002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Brew Coffee</a:t>
            </a:r>
          </a:p>
          <a:p>
            <a:pPr algn="ctr"/>
            <a:endParaRPr lang="en-US" dirty="0"/>
          </a:p>
          <a:p>
            <a:pPr algn="ctr"/>
            <a:endParaRPr lang="en-US" dirty="0"/>
          </a:p>
          <a:p>
            <a:pPr algn="ctr"/>
            <a:endParaRPr lang="en-US" dirty="0"/>
          </a:p>
        </p:txBody>
      </p:sp>
      <p:sp>
        <p:nvSpPr>
          <p:cNvPr id="19" name="Rectangle: Rounded Corners 18">
            <a:extLst>
              <a:ext uri="{FF2B5EF4-FFF2-40B4-BE49-F238E27FC236}">
                <a16:creationId xmlns:a16="http://schemas.microsoft.com/office/drawing/2014/main" id="{6E18A715-EDFF-4ACF-A645-6FC0722D36F2}"/>
              </a:ext>
            </a:extLst>
          </p:cNvPr>
          <p:cNvSpPr/>
          <p:nvPr/>
        </p:nvSpPr>
        <p:spPr>
          <a:xfrm>
            <a:off x="5120400" y="2033041"/>
            <a:ext cx="1265117" cy="1002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Heat Water</a:t>
            </a:r>
          </a:p>
        </p:txBody>
      </p:sp>
      <p:sp>
        <p:nvSpPr>
          <p:cNvPr id="20" name="Rectangle: Rounded Corners 19">
            <a:extLst>
              <a:ext uri="{FF2B5EF4-FFF2-40B4-BE49-F238E27FC236}">
                <a16:creationId xmlns:a16="http://schemas.microsoft.com/office/drawing/2014/main" id="{212B2895-BC74-445C-A7CF-DEB3F5835250}"/>
              </a:ext>
            </a:extLst>
          </p:cNvPr>
          <p:cNvSpPr/>
          <p:nvPr/>
        </p:nvSpPr>
        <p:spPr>
          <a:xfrm>
            <a:off x="6632797" y="2033041"/>
            <a:ext cx="1265117" cy="1002323"/>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Generate Steam</a:t>
            </a:r>
          </a:p>
        </p:txBody>
      </p:sp>
      <p:sp>
        <p:nvSpPr>
          <p:cNvPr id="21" name="Cylinder 20">
            <a:extLst>
              <a:ext uri="{FF2B5EF4-FFF2-40B4-BE49-F238E27FC236}">
                <a16:creationId xmlns:a16="http://schemas.microsoft.com/office/drawing/2014/main" id="{807FF559-BDCA-4906-969E-A7207587E7E2}"/>
              </a:ext>
            </a:extLst>
          </p:cNvPr>
          <p:cNvSpPr/>
          <p:nvPr/>
        </p:nvSpPr>
        <p:spPr>
          <a:xfrm>
            <a:off x="5380661" y="3607531"/>
            <a:ext cx="665020" cy="288812"/>
          </a:xfrm>
          <a:prstGeom prst="can">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4" name="Cylinder 23">
            <a:extLst>
              <a:ext uri="{FF2B5EF4-FFF2-40B4-BE49-F238E27FC236}">
                <a16:creationId xmlns:a16="http://schemas.microsoft.com/office/drawing/2014/main" id="{73BBFDCD-66AD-453C-939C-B2727765792C}"/>
              </a:ext>
            </a:extLst>
          </p:cNvPr>
          <p:cNvSpPr/>
          <p:nvPr/>
        </p:nvSpPr>
        <p:spPr>
          <a:xfrm>
            <a:off x="2249999" y="2444262"/>
            <a:ext cx="665020" cy="502166"/>
          </a:xfrm>
          <a:prstGeom prst="can">
            <a:avLst/>
          </a:prstGeom>
          <a:solidFill>
            <a:schemeClr val="accent3">
              <a:lumMod val="50000"/>
            </a:schemeClr>
          </a:solidFill>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4BD606FD-CF96-4B8D-9D5A-C5C6E9E0E1D5}"/>
              </a:ext>
            </a:extLst>
          </p:cNvPr>
          <p:cNvSpPr/>
          <p:nvPr/>
        </p:nvSpPr>
        <p:spPr>
          <a:xfrm>
            <a:off x="1290495" y="2547826"/>
            <a:ext cx="836244" cy="310023"/>
          </a:xfrm>
          <a:prstGeom prst="rightArrow">
            <a:avLst/>
          </a:prstGeom>
          <a:solidFill>
            <a:srgbClr val="7F66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Rounded Corners 25">
            <a:extLst>
              <a:ext uri="{FF2B5EF4-FFF2-40B4-BE49-F238E27FC236}">
                <a16:creationId xmlns:a16="http://schemas.microsoft.com/office/drawing/2014/main" id="{2C10B849-2D82-47BD-B7C0-493380024FC3}"/>
              </a:ext>
            </a:extLst>
          </p:cNvPr>
          <p:cNvSpPr/>
          <p:nvPr/>
        </p:nvSpPr>
        <p:spPr>
          <a:xfrm>
            <a:off x="2249999" y="1292469"/>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30" name="Connector: Elbow 29">
            <a:extLst>
              <a:ext uri="{FF2B5EF4-FFF2-40B4-BE49-F238E27FC236}">
                <a16:creationId xmlns:a16="http://schemas.microsoft.com/office/drawing/2014/main" id="{67B1E8EF-FE1B-4C14-8F08-C831F0EE2DB8}"/>
              </a:ext>
            </a:extLst>
          </p:cNvPr>
          <p:cNvCxnSpPr>
            <a:cxnSpLocks/>
            <a:stCxn id="26" idx="2"/>
            <a:endCxn id="17" idx="0"/>
          </p:cNvCxnSpPr>
          <p:nvPr/>
        </p:nvCxnSpPr>
        <p:spPr>
          <a:xfrm rot="16200000" flipH="1">
            <a:off x="2469115" y="1747658"/>
            <a:ext cx="455922" cy="110807"/>
          </a:xfrm>
          <a:prstGeom prst="bentConnector3">
            <a:avLst/>
          </a:prstGeom>
          <a:ln>
            <a:tailEnd type="triangle"/>
          </a:ln>
        </p:spPr>
        <p:style>
          <a:lnRef idx="2">
            <a:schemeClr val="accent2"/>
          </a:lnRef>
          <a:fillRef idx="0">
            <a:schemeClr val="accent2"/>
          </a:fillRef>
          <a:effectRef idx="1">
            <a:schemeClr val="accent2"/>
          </a:effectRef>
          <a:fontRef idx="minor">
            <a:schemeClr val="tx1"/>
          </a:fontRef>
        </p:style>
      </p:cxnSp>
      <p:cxnSp>
        <p:nvCxnSpPr>
          <p:cNvPr id="32" name="Connector: Elbow 31">
            <a:extLst>
              <a:ext uri="{FF2B5EF4-FFF2-40B4-BE49-F238E27FC236}">
                <a16:creationId xmlns:a16="http://schemas.microsoft.com/office/drawing/2014/main" id="{1FA3822B-8CC1-474F-A293-59456CF61DCB}"/>
              </a:ext>
            </a:extLst>
          </p:cNvPr>
          <p:cNvCxnSpPr>
            <a:cxnSpLocks/>
            <a:stCxn id="17" idx="2"/>
            <a:endCxn id="16" idx="0"/>
          </p:cNvCxnSpPr>
          <p:nvPr/>
        </p:nvCxnSpPr>
        <p:spPr>
          <a:xfrm rot="16200000" flipH="1">
            <a:off x="2677518" y="3108307"/>
            <a:ext cx="281355" cy="13143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4" name="Connector: Elbow 33">
            <a:extLst>
              <a:ext uri="{FF2B5EF4-FFF2-40B4-BE49-F238E27FC236}">
                <a16:creationId xmlns:a16="http://schemas.microsoft.com/office/drawing/2014/main" id="{7DE03C78-A5B3-433A-A59C-3F21D313B40B}"/>
              </a:ext>
            </a:extLst>
          </p:cNvPr>
          <p:cNvCxnSpPr>
            <a:cxnSpLocks/>
          </p:cNvCxnSpPr>
          <p:nvPr/>
        </p:nvCxnSpPr>
        <p:spPr>
          <a:xfrm rot="5400000">
            <a:off x="5860880" y="3106096"/>
            <a:ext cx="279335" cy="137870"/>
          </a:xfrm>
          <a:prstGeom prst="bentConnector3">
            <a:avLst>
              <a:gd name="adj1" fmla="val 2796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6" name="Connector: Elbow 35">
            <a:extLst>
              <a:ext uri="{FF2B5EF4-FFF2-40B4-BE49-F238E27FC236}">
                <a16:creationId xmlns:a16="http://schemas.microsoft.com/office/drawing/2014/main" id="{C7316284-CF57-428A-8BB4-952C9F5B386F}"/>
              </a:ext>
            </a:extLst>
          </p:cNvPr>
          <p:cNvCxnSpPr>
            <a:stCxn id="18" idx="3"/>
            <a:endCxn id="19" idx="1"/>
          </p:cNvCxnSpPr>
          <p:nvPr/>
        </p:nvCxnSpPr>
        <p:spPr>
          <a:xfrm flipV="1">
            <a:off x="4897435" y="2534203"/>
            <a:ext cx="222965" cy="1362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9" name="Connector: Elbow 38">
            <a:extLst>
              <a:ext uri="{FF2B5EF4-FFF2-40B4-BE49-F238E27FC236}">
                <a16:creationId xmlns:a16="http://schemas.microsoft.com/office/drawing/2014/main" id="{855A30B6-354D-425F-A9F1-99B42AB67CBF}"/>
              </a:ext>
            </a:extLst>
          </p:cNvPr>
          <p:cNvCxnSpPr>
            <a:stCxn id="20" idx="1"/>
          </p:cNvCxnSpPr>
          <p:nvPr/>
        </p:nvCxnSpPr>
        <p:spPr>
          <a:xfrm rot="10800000">
            <a:off x="6345947" y="2432083"/>
            <a:ext cx="286851" cy="10212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49" name="Rectangle: Rounded Corners 48">
            <a:extLst>
              <a:ext uri="{FF2B5EF4-FFF2-40B4-BE49-F238E27FC236}">
                <a16:creationId xmlns:a16="http://schemas.microsoft.com/office/drawing/2014/main" id="{83CF0F15-CDFB-4888-A6D5-76BD5E012BC8}"/>
              </a:ext>
            </a:extLst>
          </p:cNvPr>
          <p:cNvSpPr/>
          <p:nvPr/>
        </p:nvSpPr>
        <p:spPr>
          <a:xfrm>
            <a:off x="3855671" y="1292469"/>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1" name="Connector: Elbow 50">
            <a:extLst>
              <a:ext uri="{FF2B5EF4-FFF2-40B4-BE49-F238E27FC236}">
                <a16:creationId xmlns:a16="http://schemas.microsoft.com/office/drawing/2014/main" id="{2BAAC633-51FC-4033-9F0E-05F373E3A3AC}"/>
              </a:ext>
            </a:extLst>
          </p:cNvPr>
          <p:cNvCxnSpPr>
            <a:cxnSpLocks/>
            <a:stCxn id="49" idx="2"/>
            <a:endCxn id="18" idx="0"/>
          </p:cNvCxnSpPr>
          <p:nvPr/>
        </p:nvCxnSpPr>
        <p:spPr>
          <a:xfrm rot="16200000" flipH="1">
            <a:off x="4020330" y="1802116"/>
            <a:ext cx="471563" cy="17532"/>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53" name="Rectangle: Rounded Corners 52">
            <a:extLst>
              <a:ext uri="{FF2B5EF4-FFF2-40B4-BE49-F238E27FC236}">
                <a16:creationId xmlns:a16="http://schemas.microsoft.com/office/drawing/2014/main" id="{B239AAE9-7AF4-4BFC-AC68-86A74C8B9FC9}"/>
              </a:ext>
            </a:extLst>
          </p:cNvPr>
          <p:cNvSpPr/>
          <p:nvPr/>
        </p:nvSpPr>
        <p:spPr>
          <a:xfrm>
            <a:off x="5292350" y="1303553"/>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5" name="Connector: Elbow 54">
            <a:extLst>
              <a:ext uri="{FF2B5EF4-FFF2-40B4-BE49-F238E27FC236}">
                <a16:creationId xmlns:a16="http://schemas.microsoft.com/office/drawing/2014/main" id="{B1E1B344-7175-4F25-A901-B82A118CD3EA}"/>
              </a:ext>
            </a:extLst>
          </p:cNvPr>
          <p:cNvCxnSpPr>
            <a:stCxn id="53" idx="2"/>
            <a:endCxn id="19" idx="0"/>
          </p:cNvCxnSpPr>
          <p:nvPr/>
        </p:nvCxnSpPr>
        <p:spPr>
          <a:xfrm rot="16200000" flipH="1">
            <a:off x="5495063" y="1775145"/>
            <a:ext cx="446856" cy="689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sp>
        <p:nvSpPr>
          <p:cNvPr id="56" name="Rectangle: Rounded Corners 55">
            <a:extLst>
              <a:ext uri="{FF2B5EF4-FFF2-40B4-BE49-F238E27FC236}">
                <a16:creationId xmlns:a16="http://schemas.microsoft.com/office/drawing/2014/main" id="{4150AFED-DF6D-405D-891F-963710648C5D}"/>
              </a:ext>
            </a:extLst>
          </p:cNvPr>
          <p:cNvSpPr/>
          <p:nvPr/>
        </p:nvSpPr>
        <p:spPr>
          <a:xfrm>
            <a:off x="6846533" y="1308978"/>
            <a:ext cx="783347" cy="282632"/>
          </a:xfrm>
          <a:prstGeom prst="round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dirty="0"/>
          </a:p>
        </p:txBody>
      </p:sp>
      <p:cxnSp>
        <p:nvCxnSpPr>
          <p:cNvPr id="57" name="Connector: Elbow 56">
            <a:extLst>
              <a:ext uri="{FF2B5EF4-FFF2-40B4-BE49-F238E27FC236}">
                <a16:creationId xmlns:a16="http://schemas.microsoft.com/office/drawing/2014/main" id="{4F94A2B6-5F88-4931-893F-05BEF152C822}"/>
              </a:ext>
            </a:extLst>
          </p:cNvPr>
          <p:cNvCxnSpPr>
            <a:stCxn id="56" idx="2"/>
          </p:cNvCxnSpPr>
          <p:nvPr/>
        </p:nvCxnSpPr>
        <p:spPr>
          <a:xfrm rot="16200000" flipH="1">
            <a:off x="7049246" y="1780570"/>
            <a:ext cx="446856" cy="68935"/>
          </a:xfrm>
          <a:prstGeom prst="bentConnector3">
            <a:avLst/>
          </a:prstGeom>
          <a:ln>
            <a:tailEnd type="triangle"/>
          </a:ln>
        </p:spPr>
        <p:style>
          <a:lnRef idx="1">
            <a:schemeClr val="dk1"/>
          </a:lnRef>
          <a:fillRef idx="0">
            <a:schemeClr val="dk1"/>
          </a:fillRef>
          <a:effectRef idx="0">
            <a:schemeClr val="dk1"/>
          </a:effectRef>
          <a:fontRef idx="minor">
            <a:schemeClr val="tx1"/>
          </a:fontRef>
        </p:style>
      </p:cxnSp>
      <p:pic>
        <p:nvPicPr>
          <p:cNvPr id="59" name="Graphic 58" descr="Coffee Beans with solid fill">
            <a:extLst>
              <a:ext uri="{FF2B5EF4-FFF2-40B4-BE49-F238E27FC236}">
                <a16:creationId xmlns:a16="http://schemas.microsoft.com/office/drawing/2014/main" id="{BD64FAA2-A2D4-4B6F-8E6B-B29F5BBBCD72}"/>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64703" y="2518692"/>
            <a:ext cx="425792" cy="425792"/>
          </a:xfrm>
          <a:prstGeom prst="rect">
            <a:avLst/>
          </a:prstGeom>
        </p:spPr>
      </p:pic>
      <p:cxnSp>
        <p:nvCxnSpPr>
          <p:cNvPr id="63" name="Connector: Elbow 62">
            <a:extLst>
              <a:ext uri="{FF2B5EF4-FFF2-40B4-BE49-F238E27FC236}">
                <a16:creationId xmlns:a16="http://schemas.microsoft.com/office/drawing/2014/main" id="{88992C3D-7F2E-4F16-BD40-F68DF6640B42}"/>
              </a:ext>
            </a:extLst>
          </p:cNvPr>
          <p:cNvCxnSpPr>
            <a:stCxn id="18" idx="2"/>
            <a:endCxn id="16" idx="0"/>
          </p:cNvCxnSpPr>
          <p:nvPr/>
        </p:nvCxnSpPr>
        <p:spPr>
          <a:xfrm rot="5400000">
            <a:off x="3441537" y="2491361"/>
            <a:ext cx="265714" cy="138096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5" name="Connector: Elbow 64">
            <a:extLst>
              <a:ext uri="{FF2B5EF4-FFF2-40B4-BE49-F238E27FC236}">
                <a16:creationId xmlns:a16="http://schemas.microsoft.com/office/drawing/2014/main" id="{841156FD-D7F4-46CE-92B2-84592CE41DB2}"/>
              </a:ext>
            </a:extLst>
          </p:cNvPr>
          <p:cNvCxnSpPr>
            <a:cxnSpLocks/>
            <a:stCxn id="19" idx="2"/>
            <a:endCxn id="16" idx="0"/>
          </p:cNvCxnSpPr>
          <p:nvPr/>
        </p:nvCxnSpPr>
        <p:spPr>
          <a:xfrm rot="5400000">
            <a:off x="4178767" y="1740508"/>
            <a:ext cx="279337" cy="2869048"/>
          </a:xfrm>
          <a:prstGeom prst="bentConnector3">
            <a:avLst>
              <a:gd name="adj1" fmla="val 5000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0" name="Connector: Elbow 69">
            <a:extLst>
              <a:ext uri="{FF2B5EF4-FFF2-40B4-BE49-F238E27FC236}">
                <a16:creationId xmlns:a16="http://schemas.microsoft.com/office/drawing/2014/main" id="{95818C67-28C1-4481-89AD-DC30B60137BF}"/>
              </a:ext>
            </a:extLst>
          </p:cNvPr>
          <p:cNvCxnSpPr>
            <a:stCxn id="20" idx="2"/>
            <a:endCxn id="16" idx="0"/>
          </p:cNvCxnSpPr>
          <p:nvPr/>
        </p:nvCxnSpPr>
        <p:spPr>
          <a:xfrm rot="5400000">
            <a:off x="4934966" y="984310"/>
            <a:ext cx="279337" cy="4381445"/>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72" name="Cylinder 71">
            <a:extLst>
              <a:ext uri="{FF2B5EF4-FFF2-40B4-BE49-F238E27FC236}">
                <a16:creationId xmlns:a16="http://schemas.microsoft.com/office/drawing/2014/main" id="{DE713A65-BE8B-4328-B64D-5E6697324054}"/>
              </a:ext>
            </a:extLst>
          </p:cNvPr>
          <p:cNvSpPr/>
          <p:nvPr/>
        </p:nvSpPr>
        <p:spPr>
          <a:xfrm>
            <a:off x="4044234" y="2659410"/>
            <a:ext cx="721857" cy="235277"/>
          </a:xfrm>
          <a:prstGeom prst="can">
            <a:avLst/>
          </a:prstGeom>
          <a:pattFill prst="pct80">
            <a:fgClr>
              <a:srgbClr val="826900"/>
            </a:fgClr>
            <a:bgClr>
              <a:schemeClr val="bg1"/>
            </a:bgClr>
          </a:pattFill>
          <a:ln>
            <a:prstDash val="dashDot"/>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6D3FA690-56DE-4784-A2D1-A3E184AEABA0}"/>
              </a:ext>
            </a:extLst>
          </p:cNvPr>
          <p:cNvPicPr>
            <a:picLocks noChangeAspect="1"/>
          </p:cNvPicPr>
          <p:nvPr/>
        </p:nvPicPr>
        <p:blipFill rotWithShape="1">
          <a:blip r:embed="rId4"/>
          <a:srcRect l="8568" t="18198" r="2592"/>
          <a:stretch/>
        </p:blipFill>
        <p:spPr>
          <a:xfrm>
            <a:off x="106004" y="768150"/>
            <a:ext cx="978518" cy="1201327"/>
          </a:xfrm>
          <a:prstGeom prst="rect">
            <a:avLst/>
          </a:prstGeom>
        </p:spPr>
      </p:pic>
    </p:spTree>
    <p:extLst>
      <p:ext uri="{BB962C8B-B14F-4D97-AF65-F5344CB8AC3E}">
        <p14:creationId xmlns:p14="http://schemas.microsoft.com/office/powerpoint/2010/main" val="1680556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095B-3B28-4A59-B043-7D00E377ABD3}"/>
              </a:ext>
            </a:extLst>
          </p:cNvPr>
          <p:cNvSpPr>
            <a:spLocks noGrp="1"/>
          </p:cNvSpPr>
          <p:nvPr>
            <p:ph type="title"/>
          </p:nvPr>
        </p:nvSpPr>
        <p:spPr/>
        <p:txBody>
          <a:bodyPr/>
          <a:lstStyle/>
          <a:p>
            <a:r>
              <a:rPr lang="en-US" dirty="0"/>
              <a:t>Architect’s Self Training</a:t>
            </a:r>
          </a:p>
        </p:txBody>
      </p:sp>
      <p:sp>
        <p:nvSpPr>
          <p:cNvPr id="3" name="Content Placeholder 2">
            <a:extLst>
              <a:ext uri="{FF2B5EF4-FFF2-40B4-BE49-F238E27FC236}">
                <a16:creationId xmlns:a16="http://schemas.microsoft.com/office/drawing/2014/main" id="{DC79107E-7664-40F6-BE88-D9CE13880B0A}"/>
              </a:ext>
            </a:extLst>
          </p:cNvPr>
          <p:cNvSpPr>
            <a:spLocks noGrp="1"/>
          </p:cNvSpPr>
          <p:nvPr>
            <p:ph idx="1"/>
          </p:nvPr>
        </p:nvSpPr>
        <p:spPr>
          <a:xfrm>
            <a:off x="720003" y="936000"/>
            <a:ext cx="7195496" cy="3780000"/>
          </a:xfrm>
        </p:spPr>
        <p:txBody>
          <a:bodyPr/>
          <a:lstStyle/>
          <a:p>
            <a:r>
              <a:rPr lang="en-US" dirty="0"/>
              <a:t>Think in Systems</a:t>
            </a:r>
          </a:p>
          <a:p>
            <a:pPr lvl="1"/>
            <a:r>
              <a:rPr lang="en-US" dirty="0"/>
              <a:t>subsystems, interactions, decoupling, boundaries, flow, state &amp; persistence</a:t>
            </a:r>
          </a:p>
          <a:p>
            <a:pPr lvl="1"/>
            <a:r>
              <a:rPr lang="en-US" dirty="0"/>
              <a:t>coffee machine</a:t>
            </a:r>
          </a:p>
          <a:p>
            <a:r>
              <a:rPr lang="en-US" dirty="0"/>
              <a:t>Use Metaphors and Analogies - </a:t>
            </a:r>
          </a:p>
          <a:p>
            <a:pPr lvl="1"/>
            <a:r>
              <a:rPr lang="en-US" dirty="0"/>
              <a:t>Pinboard for event broker </a:t>
            </a:r>
          </a:p>
          <a:p>
            <a:pPr lvl="1"/>
            <a:r>
              <a:rPr lang="en-US" dirty="0"/>
              <a:t>Telephone for synchronous/asynchronous</a:t>
            </a:r>
          </a:p>
          <a:p>
            <a:pPr lvl="1"/>
            <a:r>
              <a:rPr lang="en-US" dirty="0"/>
              <a:t>Check in desks in hotel or highway lanes for scale out</a:t>
            </a:r>
          </a:p>
          <a:p>
            <a:pPr lvl="1"/>
            <a:endParaRPr lang="en-US" dirty="0"/>
          </a:p>
          <a:p>
            <a:endParaRPr lang="en-US" dirty="0"/>
          </a:p>
        </p:txBody>
      </p:sp>
      <p:sp>
        <p:nvSpPr>
          <p:cNvPr id="4" name="Footer Placeholder 3">
            <a:extLst>
              <a:ext uri="{FF2B5EF4-FFF2-40B4-BE49-F238E27FC236}">
                <a16:creationId xmlns:a16="http://schemas.microsoft.com/office/drawing/2014/main" id="{16C67849-1F65-40A0-8DCD-EA1D00A45E71}"/>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5" name="Picture 4">
            <a:extLst>
              <a:ext uri="{FF2B5EF4-FFF2-40B4-BE49-F238E27FC236}">
                <a16:creationId xmlns:a16="http://schemas.microsoft.com/office/drawing/2014/main" id="{04DC340B-A409-4BD4-9E47-E44095FAD93A}"/>
              </a:ext>
            </a:extLst>
          </p:cNvPr>
          <p:cNvPicPr>
            <a:picLocks noChangeAspect="1" noChangeArrowheads="1"/>
          </p:cNvPicPr>
          <p:nvPr/>
        </p:nvPicPr>
        <p:blipFill>
          <a:blip r:embed="rId2" cstate="print"/>
          <a:srcRect/>
          <a:stretch>
            <a:fillRect/>
          </a:stretch>
        </p:blipFill>
        <p:spPr bwMode="auto">
          <a:xfrm rot="5400000">
            <a:off x="4859028" y="3186351"/>
            <a:ext cx="1939298" cy="1443289"/>
          </a:xfrm>
          <a:prstGeom prst="rect">
            <a:avLst/>
          </a:prstGeom>
          <a:noFill/>
          <a:ln w="9525">
            <a:noFill/>
            <a:miter lim="800000"/>
            <a:headEnd/>
            <a:tailEnd/>
          </a:ln>
        </p:spPr>
      </p:pic>
      <p:pic>
        <p:nvPicPr>
          <p:cNvPr id="6" name="Picture 5">
            <a:extLst>
              <a:ext uri="{FF2B5EF4-FFF2-40B4-BE49-F238E27FC236}">
                <a16:creationId xmlns:a16="http://schemas.microsoft.com/office/drawing/2014/main" id="{8C881877-2A05-424A-97A7-C5906CE60A27}"/>
              </a:ext>
            </a:extLst>
          </p:cNvPr>
          <p:cNvPicPr>
            <a:picLocks noChangeAspect="1" noChangeArrowheads="1"/>
          </p:cNvPicPr>
          <p:nvPr/>
        </p:nvPicPr>
        <p:blipFill>
          <a:blip r:embed="rId3" cstate="print"/>
          <a:srcRect/>
          <a:stretch>
            <a:fillRect/>
          </a:stretch>
        </p:blipFill>
        <p:spPr bwMode="auto">
          <a:xfrm rot="1275390">
            <a:off x="6807684" y="3241168"/>
            <a:ext cx="1978188" cy="1345168"/>
          </a:xfrm>
          <a:prstGeom prst="rect">
            <a:avLst/>
          </a:prstGeom>
          <a:noFill/>
          <a:ln w="9525">
            <a:noFill/>
            <a:miter lim="800000"/>
            <a:headEnd/>
            <a:tailEnd/>
          </a:ln>
        </p:spPr>
      </p:pic>
    </p:spTree>
    <p:extLst>
      <p:ext uri="{BB962C8B-B14F-4D97-AF65-F5344CB8AC3E}">
        <p14:creationId xmlns:p14="http://schemas.microsoft.com/office/powerpoint/2010/main" val="149219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2" descr="Driving on Multi-lane Roads With Heavy Traffic: Safe Driving Tactics">
            <a:extLst>
              <a:ext uri="{FF2B5EF4-FFF2-40B4-BE49-F238E27FC236}">
                <a16:creationId xmlns:a16="http://schemas.microsoft.com/office/drawing/2014/main" id="{A7CCD80A-ABAC-4F4D-ADD8-3A661626946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7803" y="2612592"/>
            <a:ext cx="3168628" cy="22708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B0970CFE-6C2F-4DD2-AB98-816D52FCE91D}"/>
              </a:ext>
            </a:extLst>
          </p:cNvPr>
          <p:cNvSpPr>
            <a:spLocks noGrp="1"/>
          </p:cNvSpPr>
          <p:nvPr>
            <p:ph type="title"/>
          </p:nvPr>
        </p:nvSpPr>
        <p:spPr/>
        <p:txBody>
          <a:bodyPr/>
          <a:lstStyle/>
          <a:p>
            <a:r>
              <a:rPr lang="en-US" dirty="0"/>
              <a:t>Use Analogies</a:t>
            </a:r>
          </a:p>
        </p:txBody>
      </p:sp>
      <p:sp>
        <p:nvSpPr>
          <p:cNvPr id="3" name="Content Placeholder 2">
            <a:extLst>
              <a:ext uri="{FF2B5EF4-FFF2-40B4-BE49-F238E27FC236}">
                <a16:creationId xmlns:a16="http://schemas.microsoft.com/office/drawing/2014/main" id="{896E16C0-5938-4191-A21B-C6FBDF2FB2CA}"/>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12967023-B2FB-468B-9948-9E11B8467991}"/>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5" name="Picture 8" descr="http://www.fietsberaad.nl/library/repository/nieuws/zandpad.jpg">
            <a:extLst>
              <a:ext uri="{FF2B5EF4-FFF2-40B4-BE49-F238E27FC236}">
                <a16:creationId xmlns:a16="http://schemas.microsoft.com/office/drawing/2014/main" id="{F811300D-20BD-4BD8-B4D6-A3832A4C80BB}"/>
              </a:ext>
            </a:extLst>
          </p:cNvPr>
          <p:cNvPicPr>
            <a:picLocks noChangeAspect="1" noChangeArrowheads="1"/>
          </p:cNvPicPr>
          <p:nvPr/>
        </p:nvPicPr>
        <p:blipFill>
          <a:blip r:embed="rId3" cstate="print"/>
          <a:srcRect/>
          <a:stretch>
            <a:fillRect/>
          </a:stretch>
        </p:blipFill>
        <p:spPr bwMode="auto">
          <a:xfrm>
            <a:off x="685849" y="848175"/>
            <a:ext cx="2228297" cy="1723575"/>
          </a:xfrm>
          <a:prstGeom prst="rect">
            <a:avLst/>
          </a:prstGeom>
          <a:noFill/>
        </p:spPr>
      </p:pic>
      <p:pic>
        <p:nvPicPr>
          <p:cNvPr id="6" name="Picture 10" descr="http://nl.dreamstime.com/oude-asfaltweg-thumb13384417.jpg">
            <a:extLst>
              <a:ext uri="{FF2B5EF4-FFF2-40B4-BE49-F238E27FC236}">
                <a16:creationId xmlns:a16="http://schemas.microsoft.com/office/drawing/2014/main" id="{57EA5C58-4EE0-4904-9870-91D3F6ADFEFD}"/>
              </a:ext>
            </a:extLst>
          </p:cNvPr>
          <p:cNvPicPr>
            <a:picLocks noChangeAspect="1" noChangeArrowheads="1"/>
          </p:cNvPicPr>
          <p:nvPr/>
        </p:nvPicPr>
        <p:blipFill>
          <a:blip r:embed="rId4" cstate="print"/>
          <a:srcRect/>
          <a:stretch>
            <a:fillRect/>
          </a:stretch>
        </p:blipFill>
        <p:spPr bwMode="auto">
          <a:xfrm>
            <a:off x="3371964" y="1118614"/>
            <a:ext cx="1991971" cy="2987957"/>
          </a:xfrm>
          <a:prstGeom prst="rect">
            <a:avLst/>
          </a:prstGeom>
          <a:noFill/>
        </p:spPr>
      </p:pic>
      <p:sp>
        <p:nvSpPr>
          <p:cNvPr id="8" name="Arrow: Right 7">
            <a:extLst>
              <a:ext uri="{FF2B5EF4-FFF2-40B4-BE49-F238E27FC236}">
                <a16:creationId xmlns:a16="http://schemas.microsoft.com/office/drawing/2014/main" id="{1AEA93F0-1A95-4D5C-8815-C6522870C901}"/>
              </a:ext>
            </a:extLst>
          </p:cNvPr>
          <p:cNvSpPr/>
          <p:nvPr/>
        </p:nvSpPr>
        <p:spPr>
          <a:xfrm>
            <a:off x="2514600" y="2189019"/>
            <a:ext cx="1012371" cy="765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 Up</a:t>
            </a:r>
          </a:p>
        </p:txBody>
      </p:sp>
      <p:sp>
        <p:nvSpPr>
          <p:cNvPr id="9" name="Arrow: Right 8">
            <a:extLst>
              <a:ext uri="{FF2B5EF4-FFF2-40B4-BE49-F238E27FC236}">
                <a16:creationId xmlns:a16="http://schemas.microsoft.com/office/drawing/2014/main" id="{D3C30D66-5C60-43B2-BF5F-3B229BEC122F}"/>
              </a:ext>
            </a:extLst>
          </p:cNvPr>
          <p:cNvSpPr/>
          <p:nvPr/>
        </p:nvSpPr>
        <p:spPr>
          <a:xfrm>
            <a:off x="2514600" y="4133062"/>
            <a:ext cx="3502479" cy="76546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Scale Out</a:t>
            </a:r>
          </a:p>
        </p:txBody>
      </p:sp>
    </p:spTree>
    <p:extLst>
      <p:ext uri="{BB962C8B-B14F-4D97-AF65-F5344CB8AC3E}">
        <p14:creationId xmlns:p14="http://schemas.microsoft.com/office/powerpoint/2010/main" val="113863517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75095B-3B28-4A59-B043-7D00E377ABD3}"/>
              </a:ext>
            </a:extLst>
          </p:cNvPr>
          <p:cNvSpPr>
            <a:spLocks noGrp="1"/>
          </p:cNvSpPr>
          <p:nvPr>
            <p:ph type="title"/>
          </p:nvPr>
        </p:nvSpPr>
        <p:spPr/>
        <p:txBody>
          <a:bodyPr/>
          <a:lstStyle/>
          <a:p>
            <a:r>
              <a:rPr lang="en-US" dirty="0"/>
              <a:t>Architect’s Self Training</a:t>
            </a:r>
          </a:p>
        </p:txBody>
      </p:sp>
      <p:sp>
        <p:nvSpPr>
          <p:cNvPr id="3" name="Content Placeholder 2">
            <a:extLst>
              <a:ext uri="{FF2B5EF4-FFF2-40B4-BE49-F238E27FC236}">
                <a16:creationId xmlns:a16="http://schemas.microsoft.com/office/drawing/2014/main" id="{DC79107E-7664-40F6-BE88-D9CE13880B0A}"/>
              </a:ext>
            </a:extLst>
          </p:cNvPr>
          <p:cNvSpPr>
            <a:spLocks noGrp="1"/>
          </p:cNvSpPr>
          <p:nvPr>
            <p:ph idx="1"/>
          </p:nvPr>
        </p:nvSpPr>
        <p:spPr>
          <a:xfrm>
            <a:off x="720003" y="936000"/>
            <a:ext cx="7195496" cy="3780000"/>
          </a:xfrm>
        </p:spPr>
        <p:txBody>
          <a:bodyPr/>
          <a:lstStyle/>
          <a:p>
            <a:r>
              <a:rPr lang="en-US" dirty="0"/>
              <a:t>Think in Systems</a:t>
            </a:r>
          </a:p>
          <a:p>
            <a:pPr lvl="1"/>
            <a:r>
              <a:rPr lang="en-US" dirty="0"/>
              <a:t>subsystems, interactions, decoupling, boundaries, flow, state &amp; persistence</a:t>
            </a:r>
          </a:p>
          <a:p>
            <a:pPr lvl="1"/>
            <a:r>
              <a:rPr lang="en-US" dirty="0"/>
              <a:t>coffee machine</a:t>
            </a:r>
          </a:p>
          <a:p>
            <a:r>
              <a:rPr lang="en-US" dirty="0"/>
              <a:t>Use Metaphors and Analogies - </a:t>
            </a:r>
          </a:p>
          <a:p>
            <a:pPr lvl="1"/>
            <a:r>
              <a:rPr lang="en-US" dirty="0"/>
              <a:t>Pinboard for event broker</a:t>
            </a:r>
          </a:p>
          <a:p>
            <a:pPr lvl="1"/>
            <a:r>
              <a:rPr lang="en-US" dirty="0"/>
              <a:t>Telephone for synch/</a:t>
            </a:r>
            <a:r>
              <a:rPr lang="en-US" dirty="0" err="1"/>
              <a:t>asynch</a:t>
            </a:r>
            <a:endParaRPr lang="en-US" dirty="0"/>
          </a:p>
          <a:p>
            <a:pPr lvl="1"/>
            <a:r>
              <a:rPr lang="en-US" dirty="0"/>
              <a:t>Check in desks in hotel or highway lanes for scale out</a:t>
            </a:r>
          </a:p>
          <a:p>
            <a:r>
              <a:rPr lang="en-US" dirty="0"/>
              <a:t>Get your hands dirty: try things out</a:t>
            </a:r>
          </a:p>
          <a:p>
            <a:pPr lvl="1"/>
            <a:r>
              <a:rPr lang="en-US" dirty="0"/>
              <a:t>Architecture Katas</a:t>
            </a:r>
          </a:p>
          <a:p>
            <a:pPr lvl="1"/>
            <a:r>
              <a:rPr lang="en-US" dirty="0"/>
              <a:t>do not trust brochure – vendors often do not know themselves</a:t>
            </a:r>
          </a:p>
          <a:p>
            <a:r>
              <a:rPr lang="en-US" dirty="0"/>
              <a:t>Talk, spar, brainstorm – bounce ideas, challenge and look for challengers</a:t>
            </a:r>
          </a:p>
          <a:p>
            <a:pPr lvl="1"/>
            <a:r>
              <a:rPr lang="en-US" dirty="0"/>
              <a:t>IT Architecture != Ivory Tower Architecture</a:t>
            </a:r>
          </a:p>
          <a:p>
            <a:r>
              <a:rPr lang="en-US" dirty="0"/>
              <a:t>Read: cases, technology, hypes, …</a:t>
            </a:r>
          </a:p>
          <a:p>
            <a:pPr lvl="1"/>
            <a:r>
              <a:rPr lang="en-US" dirty="0"/>
              <a:t>Gartner – management trusts them</a:t>
            </a:r>
          </a:p>
        </p:txBody>
      </p:sp>
      <p:sp>
        <p:nvSpPr>
          <p:cNvPr id="4" name="Footer Placeholder 3">
            <a:extLst>
              <a:ext uri="{FF2B5EF4-FFF2-40B4-BE49-F238E27FC236}">
                <a16:creationId xmlns:a16="http://schemas.microsoft.com/office/drawing/2014/main" id="{16C67849-1F65-40A0-8DCD-EA1D00A45E71}"/>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17410" name="Picture 2" descr="Fundamentals of Software Architecture">
            <a:extLst>
              <a:ext uri="{FF2B5EF4-FFF2-40B4-BE49-F238E27FC236}">
                <a16:creationId xmlns:a16="http://schemas.microsoft.com/office/drawing/2014/main" id="{6870CD1F-31F0-4D01-94B9-21050AD60A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76251" y="2942762"/>
            <a:ext cx="1457325" cy="1912738"/>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7412" name="Picture 4" descr="Software Engineering at Google">
            <a:extLst>
              <a:ext uri="{FF2B5EF4-FFF2-40B4-BE49-F238E27FC236}">
                <a16:creationId xmlns:a16="http://schemas.microsoft.com/office/drawing/2014/main" id="{5562A297-64FE-4066-B957-D6C4B58634B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9837" y="3944820"/>
            <a:ext cx="789676" cy="1036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2332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
                                            <p:txEl>
                                              <p:pRg st="12" end="12"/>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13" end="13"/>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412"/>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74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3628-D472-4E14-AA38-5FAEE37F3EF8}"/>
              </a:ext>
            </a:extLst>
          </p:cNvPr>
          <p:cNvSpPr>
            <a:spLocks noGrp="1"/>
          </p:cNvSpPr>
          <p:nvPr>
            <p:ph type="title"/>
          </p:nvPr>
        </p:nvSpPr>
        <p:spPr/>
        <p:txBody>
          <a:bodyPr/>
          <a:lstStyle/>
          <a:p>
            <a:r>
              <a:rPr lang="en-US" dirty="0"/>
              <a:t>From What (via Why) to How?</a:t>
            </a:r>
          </a:p>
        </p:txBody>
      </p:sp>
      <p:pic>
        <p:nvPicPr>
          <p:cNvPr id="7" name="Content Placeholder 6" descr="User with solid fill">
            <a:extLst>
              <a:ext uri="{FF2B5EF4-FFF2-40B4-BE49-F238E27FC236}">
                <a16:creationId xmlns:a16="http://schemas.microsoft.com/office/drawing/2014/main" id="{4AA28828-AE73-4859-9CBE-A3BEB907BE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3698" y="1588443"/>
            <a:ext cx="914400" cy="914400"/>
          </a:xfrm>
        </p:spPr>
      </p:pic>
      <p:sp>
        <p:nvSpPr>
          <p:cNvPr id="4" name="Footer Placeholder 3">
            <a:extLst>
              <a:ext uri="{FF2B5EF4-FFF2-40B4-BE49-F238E27FC236}">
                <a16:creationId xmlns:a16="http://schemas.microsoft.com/office/drawing/2014/main" id="{9C36C882-49EF-47F7-BD52-CAC096548147}"/>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9" name="Picture 8">
            <a:extLst>
              <a:ext uri="{FF2B5EF4-FFF2-40B4-BE49-F238E27FC236}">
                <a16:creationId xmlns:a16="http://schemas.microsoft.com/office/drawing/2014/main" id="{D6EE1DA8-1C59-46F7-AA9D-CA01C419C740}"/>
              </a:ext>
            </a:extLst>
          </p:cNvPr>
          <p:cNvPicPr>
            <a:picLocks noChangeAspect="1"/>
          </p:cNvPicPr>
          <p:nvPr/>
        </p:nvPicPr>
        <p:blipFill>
          <a:blip r:embed="rId4"/>
          <a:stretch>
            <a:fillRect/>
          </a:stretch>
        </p:blipFill>
        <p:spPr>
          <a:xfrm>
            <a:off x="5651570" y="3598450"/>
            <a:ext cx="2121060" cy="1257050"/>
          </a:xfrm>
          <a:prstGeom prst="rect">
            <a:avLst/>
          </a:prstGeom>
        </p:spPr>
      </p:pic>
      <p:sp>
        <p:nvSpPr>
          <p:cNvPr id="10" name="Thought Bubble: Cloud 9">
            <a:extLst>
              <a:ext uri="{FF2B5EF4-FFF2-40B4-BE49-F238E27FC236}">
                <a16:creationId xmlns:a16="http://schemas.microsoft.com/office/drawing/2014/main" id="{C5673F57-3445-43BE-AD80-6ACE5F784944}"/>
              </a:ext>
            </a:extLst>
          </p:cNvPr>
          <p:cNvSpPr/>
          <p:nvPr/>
        </p:nvSpPr>
        <p:spPr>
          <a:xfrm>
            <a:off x="1724725" y="764198"/>
            <a:ext cx="2215375" cy="936702"/>
          </a:xfrm>
          <a:prstGeom prst="cloudCallout">
            <a:avLst>
              <a:gd name="adj1" fmla="val -68944"/>
              <a:gd name="adj2" fmla="val 61706"/>
            </a:avLst>
          </a:prstGeom>
        </p:spPr>
        <p:style>
          <a:lnRef idx="1">
            <a:schemeClr val="accent6"/>
          </a:lnRef>
          <a:fillRef idx="2">
            <a:schemeClr val="accent6"/>
          </a:fillRef>
          <a:effectRef idx="1">
            <a:schemeClr val="accent6"/>
          </a:effectRef>
          <a:fontRef idx="minor">
            <a:schemeClr val="dk1"/>
          </a:fontRef>
        </p:style>
        <p:txBody>
          <a:bodyPr rtlCol="0" anchor="ctr"/>
          <a:lstStyle/>
          <a:p>
            <a:pPr algn="ctr"/>
            <a:r>
              <a:rPr lang="en-US" sz="1200" dirty="0">
                <a:solidFill>
                  <a:schemeClr val="bg1"/>
                </a:solidFill>
              </a:rPr>
              <a:t>Grand Vision, Business Value, Big Idea</a:t>
            </a:r>
          </a:p>
        </p:txBody>
      </p:sp>
      <p:cxnSp>
        <p:nvCxnSpPr>
          <p:cNvPr id="12" name="Straight Arrow Connector 11">
            <a:extLst>
              <a:ext uri="{FF2B5EF4-FFF2-40B4-BE49-F238E27FC236}">
                <a16:creationId xmlns:a16="http://schemas.microsoft.com/office/drawing/2014/main" id="{DAC429BA-257F-4821-B533-9B327F8319C3}"/>
              </a:ext>
            </a:extLst>
          </p:cNvPr>
          <p:cNvCxnSpPr/>
          <p:nvPr/>
        </p:nvCxnSpPr>
        <p:spPr>
          <a:xfrm>
            <a:off x="1635516" y="2445834"/>
            <a:ext cx="3724507" cy="13158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pic>
        <p:nvPicPr>
          <p:cNvPr id="14" name="Graphic 13" descr="Programmer female outline">
            <a:extLst>
              <a:ext uri="{FF2B5EF4-FFF2-40B4-BE49-F238E27FC236}">
                <a16:creationId xmlns:a16="http://schemas.microsoft.com/office/drawing/2014/main" id="{737B2B26-867A-4FA5-A05E-29D8B3B1B6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951037" y="2609800"/>
            <a:ext cx="914400" cy="914400"/>
          </a:xfrm>
          <a:prstGeom prst="rect">
            <a:avLst/>
          </a:prstGeom>
        </p:spPr>
      </p:pic>
      <p:pic>
        <p:nvPicPr>
          <p:cNvPr id="16" name="Graphic 15" descr="Programmer male with solid fill">
            <a:extLst>
              <a:ext uri="{FF2B5EF4-FFF2-40B4-BE49-F238E27FC236}">
                <a16:creationId xmlns:a16="http://schemas.microsoft.com/office/drawing/2014/main" id="{9D4AF33A-8B14-4C49-B343-E5BE508897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745412" y="3835928"/>
            <a:ext cx="914400" cy="914400"/>
          </a:xfrm>
          <a:prstGeom prst="rect">
            <a:avLst/>
          </a:prstGeom>
        </p:spPr>
      </p:pic>
      <p:sp>
        <p:nvSpPr>
          <p:cNvPr id="17" name="Speech Bubble: Oval 16">
            <a:extLst>
              <a:ext uri="{FF2B5EF4-FFF2-40B4-BE49-F238E27FC236}">
                <a16:creationId xmlns:a16="http://schemas.microsoft.com/office/drawing/2014/main" id="{89AB8D57-C935-46BA-927D-A853369DAC10}"/>
              </a:ext>
            </a:extLst>
          </p:cNvPr>
          <p:cNvSpPr/>
          <p:nvPr/>
        </p:nvSpPr>
        <p:spPr>
          <a:xfrm>
            <a:off x="7187713" y="2373802"/>
            <a:ext cx="1728438" cy="867992"/>
          </a:xfrm>
          <a:prstGeom prst="wedgeEllipseCallout">
            <a:avLst>
              <a:gd name="adj1" fmla="val -42768"/>
              <a:gd name="adj2" fmla="val 77917"/>
            </a:avLst>
          </a:prstGeom>
        </p:spPr>
        <p:style>
          <a:lnRef idx="0">
            <a:schemeClr val="accent2"/>
          </a:lnRef>
          <a:fillRef idx="3">
            <a:schemeClr val="accent2"/>
          </a:fillRef>
          <a:effectRef idx="3">
            <a:schemeClr val="accent2"/>
          </a:effectRef>
          <a:fontRef idx="minor">
            <a:schemeClr val="lt1"/>
          </a:fontRef>
        </p:style>
        <p:txBody>
          <a:bodyPr rtlCol="0" anchor="ctr"/>
          <a:lstStyle/>
          <a:p>
            <a:pPr algn="ctr"/>
            <a:r>
              <a:rPr lang="en-US" sz="1100" dirty="0"/>
              <a:t>Implementation &amp; Roll Out to Production &amp; Operate</a:t>
            </a:r>
          </a:p>
        </p:txBody>
      </p:sp>
    </p:spTree>
    <p:extLst>
      <p:ext uri="{BB962C8B-B14F-4D97-AF65-F5344CB8AC3E}">
        <p14:creationId xmlns:p14="http://schemas.microsoft.com/office/powerpoint/2010/main" val="182857742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74CD99-32E3-48E8-8FE5-9C5CEABDD366}"/>
              </a:ext>
            </a:extLst>
          </p:cNvPr>
          <p:cNvSpPr>
            <a:spLocks noGrp="1"/>
          </p:cNvSpPr>
          <p:nvPr>
            <p:ph type="title"/>
          </p:nvPr>
        </p:nvSpPr>
        <p:spPr>
          <a:xfrm>
            <a:off x="720000" y="288000"/>
            <a:ext cx="6623999" cy="503999"/>
          </a:xfrm>
        </p:spPr>
        <p:txBody>
          <a:bodyPr anchor="ctr">
            <a:normAutofit/>
          </a:bodyPr>
          <a:lstStyle/>
          <a:p>
            <a:r>
              <a:rPr lang="en-US" dirty="0"/>
              <a:t>Pitfalls</a:t>
            </a:r>
          </a:p>
        </p:txBody>
      </p:sp>
      <p:sp>
        <p:nvSpPr>
          <p:cNvPr id="3" name="Content Placeholder 2">
            <a:extLst>
              <a:ext uri="{FF2B5EF4-FFF2-40B4-BE49-F238E27FC236}">
                <a16:creationId xmlns:a16="http://schemas.microsoft.com/office/drawing/2014/main" id="{92889B70-9D34-4D2D-B4D9-A490B29270E0}"/>
              </a:ext>
            </a:extLst>
          </p:cNvPr>
          <p:cNvSpPr>
            <a:spLocks noGrp="1"/>
          </p:cNvSpPr>
          <p:nvPr>
            <p:ph idx="1"/>
          </p:nvPr>
        </p:nvSpPr>
        <p:spPr>
          <a:xfrm>
            <a:off x="720000" y="900001"/>
            <a:ext cx="3744000" cy="3401999"/>
          </a:xfrm>
        </p:spPr>
        <p:txBody>
          <a:bodyPr anchor="t">
            <a:normAutofit/>
          </a:bodyPr>
          <a:lstStyle/>
          <a:p>
            <a:pPr>
              <a:spcAft>
                <a:spcPts val="600"/>
              </a:spcAft>
            </a:pPr>
            <a:r>
              <a:rPr lang="en-US" dirty="0"/>
              <a:t>Too Complex, Overengineered</a:t>
            </a:r>
          </a:p>
          <a:p>
            <a:pPr>
              <a:spcAft>
                <a:spcPts val="600"/>
              </a:spcAft>
            </a:pPr>
            <a:r>
              <a:rPr lang="en-US" dirty="0"/>
              <a:t>Does not Scale</a:t>
            </a:r>
          </a:p>
          <a:p>
            <a:pPr>
              <a:spcAft>
                <a:spcPts val="600"/>
              </a:spcAft>
            </a:pPr>
            <a:r>
              <a:rPr lang="en-US" dirty="0"/>
              <a:t>Misinterpreted Requirements</a:t>
            </a:r>
          </a:p>
          <a:p>
            <a:pPr>
              <a:spcAft>
                <a:spcPts val="600"/>
              </a:spcAft>
            </a:pPr>
            <a:r>
              <a:rPr lang="en-US" dirty="0"/>
              <a:t>Technology does not work as advertised</a:t>
            </a:r>
          </a:p>
          <a:p>
            <a:pPr>
              <a:spcAft>
                <a:spcPts val="600"/>
              </a:spcAft>
            </a:pPr>
            <a:r>
              <a:rPr lang="en-US" dirty="0"/>
              <a:t>Team does not play along</a:t>
            </a:r>
          </a:p>
          <a:p>
            <a:pPr>
              <a:spcAft>
                <a:spcPts val="600"/>
              </a:spcAft>
            </a:pPr>
            <a:r>
              <a:rPr lang="en-US" dirty="0"/>
              <a:t>No business value generated </a:t>
            </a:r>
            <a:br>
              <a:rPr lang="en-US" dirty="0"/>
            </a:br>
            <a:r>
              <a:rPr lang="en-US" dirty="0"/>
              <a:t>(too much focus on platform)</a:t>
            </a:r>
          </a:p>
          <a:p>
            <a:pPr>
              <a:spcAft>
                <a:spcPts val="600"/>
              </a:spcAft>
            </a:pPr>
            <a:r>
              <a:rPr lang="en-US" dirty="0"/>
              <a:t>Impossible to Operate</a:t>
            </a:r>
          </a:p>
          <a:p>
            <a:pPr>
              <a:spcAft>
                <a:spcPts val="600"/>
              </a:spcAft>
            </a:pPr>
            <a:r>
              <a:rPr lang="en-US" dirty="0"/>
              <a:t>Environment has changed</a:t>
            </a:r>
          </a:p>
          <a:p>
            <a:pPr>
              <a:spcAft>
                <a:spcPts val="600"/>
              </a:spcAft>
            </a:pPr>
            <a:r>
              <a:rPr lang="en-US" dirty="0"/>
              <a:t>Out of Touch</a:t>
            </a:r>
          </a:p>
        </p:txBody>
      </p:sp>
      <p:sp>
        <p:nvSpPr>
          <p:cNvPr id="4" name="Footer Placeholder 3">
            <a:extLst>
              <a:ext uri="{FF2B5EF4-FFF2-40B4-BE49-F238E27FC236}">
                <a16:creationId xmlns:a16="http://schemas.microsoft.com/office/drawing/2014/main" id="{8D105F77-AF4A-437D-A451-75647D83310E}"/>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en-US"/>
              <a:t>Who Wants to Become an IT Architect? - EMEA Groundbreakers Virtual Tour 2021</a:t>
            </a:r>
            <a:endParaRPr lang="nl-NL"/>
          </a:p>
        </p:txBody>
      </p:sp>
      <p:pic>
        <p:nvPicPr>
          <p:cNvPr id="19458" name="Picture 2" descr="Five Common Planning Pitfalls and How to Avoid Them">
            <a:extLst>
              <a:ext uri="{FF2B5EF4-FFF2-40B4-BE49-F238E27FC236}">
                <a16:creationId xmlns:a16="http://schemas.microsoft.com/office/drawing/2014/main" id="{EE44DE4D-A8E5-4FDC-9825-71C39A54FC9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5242" r="12322"/>
          <a:stretch/>
        </p:blipFill>
        <p:spPr bwMode="auto">
          <a:xfrm>
            <a:off x="4644000" y="810001"/>
            <a:ext cx="4500000" cy="3510000"/>
          </a:xfrm>
          <a:prstGeom prst="rect">
            <a:avLst/>
          </a:prstGeom>
          <a:solidFill>
            <a:srgbClr val="FFFFFF"/>
          </a:solidFill>
        </p:spPr>
      </p:pic>
      <p:sp>
        <p:nvSpPr>
          <p:cNvPr id="5" name="TextBox 4">
            <a:extLst>
              <a:ext uri="{FF2B5EF4-FFF2-40B4-BE49-F238E27FC236}">
                <a16:creationId xmlns:a16="http://schemas.microsoft.com/office/drawing/2014/main" id="{755916E8-7870-4A12-8FC4-11142CE8CAAF}"/>
              </a:ext>
            </a:extLst>
          </p:cNvPr>
          <p:cNvSpPr txBox="1"/>
          <p:nvPr/>
        </p:nvSpPr>
        <p:spPr>
          <a:xfrm>
            <a:off x="5064958" y="4350436"/>
            <a:ext cx="4055597" cy="92333"/>
          </a:xfrm>
          <a:prstGeom prst="rect">
            <a:avLst/>
          </a:prstGeom>
          <a:noFill/>
        </p:spPr>
        <p:txBody>
          <a:bodyPr wrap="none" lIns="0" tIns="0" rIns="0" bIns="0" rtlCol="0">
            <a:spAutoFit/>
          </a:bodyPr>
          <a:lstStyle/>
          <a:p>
            <a:r>
              <a:rPr lang="en-US" sz="600" i="1" dirty="0"/>
              <a:t>`source: https://www.bitrix24.com/about/blogs/tasks-projects/five-common-planning-pitfalls-and-how-to-avoid-them.php</a:t>
            </a:r>
          </a:p>
        </p:txBody>
      </p:sp>
    </p:spTree>
    <p:extLst>
      <p:ext uri="{BB962C8B-B14F-4D97-AF65-F5344CB8AC3E}">
        <p14:creationId xmlns:p14="http://schemas.microsoft.com/office/powerpoint/2010/main" val="169307953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D8531-1707-43D8-AFE5-C7DB360CADD2}"/>
              </a:ext>
            </a:extLst>
          </p:cNvPr>
          <p:cNvSpPr>
            <a:spLocks noGrp="1"/>
          </p:cNvSpPr>
          <p:nvPr>
            <p:ph type="title"/>
          </p:nvPr>
        </p:nvSpPr>
        <p:spPr/>
        <p:txBody>
          <a:bodyPr/>
          <a:lstStyle/>
          <a:p>
            <a:endParaRPr lang="en-US"/>
          </a:p>
        </p:txBody>
      </p:sp>
      <p:pic>
        <p:nvPicPr>
          <p:cNvPr id="8" name="Snagit_SNG83A">
            <a:extLst>
              <a:ext uri="{FF2B5EF4-FFF2-40B4-BE49-F238E27FC236}">
                <a16:creationId xmlns:a16="http://schemas.microsoft.com/office/drawing/2014/main" id="{3D3B39DE-F184-4CE9-8224-F1440450BB22}"/>
              </a:ext>
            </a:extLst>
          </p:cNvPr>
          <p:cNvPicPr>
            <a:picLocks noGrp="1" noChangeAspect="1"/>
          </p:cNvPicPr>
          <p:nvPr>
            <p:ph idx="1"/>
          </p:nvPr>
        </p:nvPicPr>
        <p:blipFill>
          <a:blip r:embed="rId2"/>
          <a:stretch>
            <a:fillRect/>
          </a:stretch>
        </p:blipFill>
        <p:spPr>
          <a:xfrm>
            <a:off x="0" y="1390467"/>
            <a:ext cx="6769818" cy="572008"/>
          </a:xfrm>
        </p:spPr>
      </p:pic>
      <p:sp>
        <p:nvSpPr>
          <p:cNvPr id="4" name="Footer Placeholder 3">
            <a:extLst>
              <a:ext uri="{FF2B5EF4-FFF2-40B4-BE49-F238E27FC236}">
                <a16:creationId xmlns:a16="http://schemas.microsoft.com/office/drawing/2014/main" id="{80CF548C-7AD9-4957-BC77-EB6562179C87}"/>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10" name="Snagit_SNG83D">
            <a:extLst>
              <a:ext uri="{FF2B5EF4-FFF2-40B4-BE49-F238E27FC236}">
                <a16:creationId xmlns:a16="http://schemas.microsoft.com/office/drawing/2014/main" id="{6F01A90B-BEE2-4767-9CFE-C72F46963074}"/>
              </a:ext>
            </a:extLst>
          </p:cNvPr>
          <p:cNvPicPr>
            <a:picLocks noChangeAspect="1"/>
          </p:cNvPicPr>
          <p:nvPr/>
        </p:nvPicPr>
        <p:blipFill>
          <a:blip r:embed="rId3"/>
          <a:stretch>
            <a:fillRect/>
          </a:stretch>
        </p:blipFill>
        <p:spPr>
          <a:xfrm>
            <a:off x="-59472" y="2009964"/>
            <a:ext cx="8046720" cy="660168"/>
          </a:xfrm>
          <a:prstGeom prst="rect">
            <a:avLst/>
          </a:prstGeom>
        </p:spPr>
      </p:pic>
      <p:pic>
        <p:nvPicPr>
          <p:cNvPr id="12" name="Snagit_SNG814">
            <a:extLst>
              <a:ext uri="{FF2B5EF4-FFF2-40B4-BE49-F238E27FC236}">
                <a16:creationId xmlns:a16="http://schemas.microsoft.com/office/drawing/2014/main" id="{D157CA5C-DA58-4502-990B-FA989B422E0B}"/>
              </a:ext>
            </a:extLst>
          </p:cNvPr>
          <p:cNvPicPr>
            <a:picLocks noChangeAspect="1"/>
          </p:cNvPicPr>
          <p:nvPr/>
        </p:nvPicPr>
        <p:blipFill>
          <a:blip r:embed="rId4"/>
          <a:stretch>
            <a:fillRect/>
          </a:stretch>
        </p:blipFill>
        <p:spPr>
          <a:xfrm>
            <a:off x="0" y="2811953"/>
            <a:ext cx="8046720" cy="731520"/>
          </a:xfrm>
          <a:prstGeom prst="rect">
            <a:avLst/>
          </a:prstGeom>
        </p:spPr>
      </p:pic>
      <p:pic>
        <p:nvPicPr>
          <p:cNvPr id="14" name="Snagit_SNG826">
            <a:extLst>
              <a:ext uri="{FF2B5EF4-FFF2-40B4-BE49-F238E27FC236}">
                <a16:creationId xmlns:a16="http://schemas.microsoft.com/office/drawing/2014/main" id="{D87B84FF-E62B-446F-BFB1-594263B59F7C}"/>
              </a:ext>
            </a:extLst>
          </p:cNvPr>
          <p:cNvPicPr>
            <a:picLocks noChangeAspect="1"/>
          </p:cNvPicPr>
          <p:nvPr/>
        </p:nvPicPr>
        <p:blipFill>
          <a:blip r:embed="rId5"/>
          <a:stretch>
            <a:fillRect/>
          </a:stretch>
        </p:blipFill>
        <p:spPr>
          <a:xfrm>
            <a:off x="-49349" y="3685294"/>
            <a:ext cx="8275320" cy="1051560"/>
          </a:xfrm>
          <a:prstGeom prst="rect">
            <a:avLst/>
          </a:prstGeom>
        </p:spPr>
      </p:pic>
      <p:pic>
        <p:nvPicPr>
          <p:cNvPr id="5122" name="Picture 2" descr="Site Logo">
            <a:extLst>
              <a:ext uri="{FF2B5EF4-FFF2-40B4-BE49-F238E27FC236}">
                <a16:creationId xmlns:a16="http://schemas.microsoft.com/office/drawing/2014/main" id="{EE7D0007-7032-4A3B-855F-212E2A79484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15254"/>
            <a:ext cx="8953500" cy="14001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2E80D224-742C-4CAF-8884-3D92D4071A45}"/>
              </a:ext>
            </a:extLst>
          </p:cNvPr>
          <p:cNvPicPr>
            <a:picLocks noChangeAspect="1"/>
          </p:cNvPicPr>
          <p:nvPr/>
        </p:nvPicPr>
        <p:blipFill>
          <a:blip r:embed="rId7"/>
          <a:stretch>
            <a:fillRect/>
          </a:stretch>
        </p:blipFill>
        <p:spPr>
          <a:xfrm>
            <a:off x="7171862" y="1067328"/>
            <a:ext cx="1868660" cy="2242392"/>
          </a:xfrm>
          <a:prstGeom prst="rect">
            <a:avLst/>
          </a:prstGeom>
          <a:ln>
            <a:noFill/>
          </a:ln>
          <a:effectLst>
            <a:outerShdw blurRad="292100" dist="139700" dir="2700000" algn="tl" rotWithShape="0">
              <a:srgbClr val="333333">
                <a:alpha val="65000"/>
              </a:srgbClr>
            </a:outerShdw>
          </a:effectLst>
        </p:spPr>
      </p:pic>
      <p:sp>
        <p:nvSpPr>
          <p:cNvPr id="16" name="Rectangle 15">
            <a:extLst>
              <a:ext uri="{FF2B5EF4-FFF2-40B4-BE49-F238E27FC236}">
                <a16:creationId xmlns:a16="http://schemas.microsoft.com/office/drawing/2014/main" id="{50358EDD-C717-4275-8091-5D5EC86D07A0}"/>
              </a:ext>
            </a:extLst>
          </p:cNvPr>
          <p:cNvSpPr/>
          <p:nvPr/>
        </p:nvSpPr>
        <p:spPr>
          <a:xfrm>
            <a:off x="3384909" y="3122341"/>
            <a:ext cx="3015891" cy="172062"/>
          </a:xfrm>
          <a:custGeom>
            <a:avLst/>
            <a:gdLst>
              <a:gd name="connsiteX0" fmla="*/ 0 w 3015891"/>
              <a:gd name="connsiteY0" fmla="*/ 0 h 172062"/>
              <a:gd name="connsiteX1" fmla="*/ 562966 w 3015891"/>
              <a:gd name="connsiteY1" fmla="*/ 0 h 172062"/>
              <a:gd name="connsiteX2" fmla="*/ 1005297 w 3015891"/>
              <a:gd name="connsiteY2" fmla="*/ 0 h 172062"/>
              <a:gd name="connsiteX3" fmla="*/ 1477787 w 3015891"/>
              <a:gd name="connsiteY3" fmla="*/ 0 h 172062"/>
              <a:gd name="connsiteX4" fmla="*/ 1950276 w 3015891"/>
              <a:gd name="connsiteY4" fmla="*/ 0 h 172062"/>
              <a:gd name="connsiteX5" fmla="*/ 2513243 w 3015891"/>
              <a:gd name="connsiteY5" fmla="*/ 0 h 172062"/>
              <a:gd name="connsiteX6" fmla="*/ 3015891 w 3015891"/>
              <a:gd name="connsiteY6" fmla="*/ 0 h 172062"/>
              <a:gd name="connsiteX7" fmla="*/ 3015891 w 3015891"/>
              <a:gd name="connsiteY7" fmla="*/ 172062 h 172062"/>
              <a:gd name="connsiteX8" fmla="*/ 2603719 w 3015891"/>
              <a:gd name="connsiteY8" fmla="*/ 172062 h 172062"/>
              <a:gd name="connsiteX9" fmla="*/ 2161389 w 3015891"/>
              <a:gd name="connsiteY9" fmla="*/ 172062 h 172062"/>
              <a:gd name="connsiteX10" fmla="*/ 1688899 w 3015891"/>
              <a:gd name="connsiteY10" fmla="*/ 172062 h 172062"/>
              <a:gd name="connsiteX11" fmla="*/ 1125933 w 3015891"/>
              <a:gd name="connsiteY11" fmla="*/ 172062 h 172062"/>
              <a:gd name="connsiteX12" fmla="*/ 593125 w 3015891"/>
              <a:gd name="connsiteY12" fmla="*/ 172062 h 172062"/>
              <a:gd name="connsiteX13" fmla="*/ 0 w 3015891"/>
              <a:gd name="connsiteY13" fmla="*/ 172062 h 172062"/>
              <a:gd name="connsiteX14" fmla="*/ 0 w 3015891"/>
              <a:gd name="connsiteY14" fmla="*/ 0 h 17206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3015891" h="172062" extrusionOk="0">
                <a:moveTo>
                  <a:pt x="0" y="0"/>
                </a:moveTo>
                <a:cubicBezTo>
                  <a:pt x="254216" y="-38851"/>
                  <a:pt x="448353" y="55319"/>
                  <a:pt x="562966" y="0"/>
                </a:cubicBezTo>
                <a:cubicBezTo>
                  <a:pt x="677579" y="-55319"/>
                  <a:pt x="905528" y="41862"/>
                  <a:pt x="1005297" y="0"/>
                </a:cubicBezTo>
                <a:cubicBezTo>
                  <a:pt x="1105066" y="-41862"/>
                  <a:pt x="1270424" y="43541"/>
                  <a:pt x="1477787" y="0"/>
                </a:cubicBezTo>
                <a:cubicBezTo>
                  <a:pt x="1685150" y="-43541"/>
                  <a:pt x="1759148" y="3900"/>
                  <a:pt x="1950276" y="0"/>
                </a:cubicBezTo>
                <a:cubicBezTo>
                  <a:pt x="2141404" y="-3900"/>
                  <a:pt x="2371070" y="58008"/>
                  <a:pt x="2513243" y="0"/>
                </a:cubicBezTo>
                <a:cubicBezTo>
                  <a:pt x="2655416" y="-58008"/>
                  <a:pt x="2812451" y="13074"/>
                  <a:pt x="3015891" y="0"/>
                </a:cubicBezTo>
                <a:cubicBezTo>
                  <a:pt x="3024163" y="38882"/>
                  <a:pt x="3007143" y="124302"/>
                  <a:pt x="3015891" y="172062"/>
                </a:cubicBezTo>
                <a:cubicBezTo>
                  <a:pt x="2817682" y="178349"/>
                  <a:pt x="2802791" y="153851"/>
                  <a:pt x="2603719" y="172062"/>
                </a:cubicBezTo>
                <a:cubicBezTo>
                  <a:pt x="2404647" y="190273"/>
                  <a:pt x="2303130" y="155925"/>
                  <a:pt x="2161389" y="172062"/>
                </a:cubicBezTo>
                <a:cubicBezTo>
                  <a:pt x="2019648" y="188199"/>
                  <a:pt x="1901236" y="146672"/>
                  <a:pt x="1688899" y="172062"/>
                </a:cubicBezTo>
                <a:cubicBezTo>
                  <a:pt x="1476562" y="197452"/>
                  <a:pt x="1287324" y="110921"/>
                  <a:pt x="1125933" y="172062"/>
                </a:cubicBezTo>
                <a:cubicBezTo>
                  <a:pt x="964542" y="233203"/>
                  <a:pt x="714978" y="133341"/>
                  <a:pt x="593125" y="172062"/>
                </a:cubicBezTo>
                <a:cubicBezTo>
                  <a:pt x="471272" y="210783"/>
                  <a:pt x="210672" y="132144"/>
                  <a:pt x="0" y="172062"/>
                </a:cubicBezTo>
                <a:cubicBezTo>
                  <a:pt x="-6437" y="113517"/>
                  <a:pt x="9818" y="48352"/>
                  <a:pt x="0" y="0"/>
                </a:cubicBezTo>
                <a:close/>
              </a:path>
            </a:pathLst>
          </a:custGeom>
          <a:noFill/>
          <a:ln w="19050">
            <a:solidFill>
              <a:srgbClr val="7F6600"/>
            </a:solidFill>
            <a:extLst>
              <a:ext uri="{C807C97D-BFC1-408E-A445-0C87EB9F89A2}">
                <ask:lineSketchStyleProps xmlns:ask="http://schemas.microsoft.com/office/drawing/2018/sketchyshapes" sd="270039825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336E41D-5E77-4243-B13B-3C2C108A65F5}"/>
              </a:ext>
            </a:extLst>
          </p:cNvPr>
          <p:cNvSpPr/>
          <p:nvPr/>
        </p:nvSpPr>
        <p:spPr>
          <a:xfrm>
            <a:off x="0" y="2009964"/>
            <a:ext cx="3932663" cy="262899"/>
          </a:xfrm>
          <a:noFill/>
          <a:ln w="19050">
            <a:solidFill>
              <a:srgbClr val="7F6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71C479DB-B68D-448C-ABB1-397B6B6DF25F}"/>
              </a:ext>
            </a:extLst>
          </p:cNvPr>
          <p:cNvSpPr/>
          <p:nvPr/>
        </p:nvSpPr>
        <p:spPr>
          <a:xfrm>
            <a:off x="3189249" y="1392198"/>
            <a:ext cx="3210448" cy="262899"/>
          </a:xfrm>
          <a:custGeom>
            <a:avLst/>
            <a:gdLst>
              <a:gd name="connsiteX0" fmla="*/ 0 w 3210448"/>
              <a:gd name="connsiteY0" fmla="*/ 0 h 262899"/>
              <a:gd name="connsiteX1" fmla="*/ 599284 w 3210448"/>
              <a:gd name="connsiteY1" fmla="*/ 0 h 262899"/>
              <a:gd name="connsiteX2" fmla="*/ 1166463 w 3210448"/>
              <a:gd name="connsiteY2" fmla="*/ 0 h 262899"/>
              <a:gd name="connsiteX3" fmla="*/ 1701537 w 3210448"/>
              <a:gd name="connsiteY3" fmla="*/ 0 h 262899"/>
              <a:gd name="connsiteX4" fmla="*/ 2172403 w 3210448"/>
              <a:gd name="connsiteY4" fmla="*/ 0 h 262899"/>
              <a:gd name="connsiteX5" fmla="*/ 3210448 w 3210448"/>
              <a:gd name="connsiteY5" fmla="*/ 0 h 262899"/>
              <a:gd name="connsiteX6" fmla="*/ 3210448 w 3210448"/>
              <a:gd name="connsiteY6" fmla="*/ 262899 h 262899"/>
              <a:gd name="connsiteX7" fmla="*/ 2739582 w 3210448"/>
              <a:gd name="connsiteY7" fmla="*/ 262899 h 262899"/>
              <a:gd name="connsiteX8" fmla="*/ 2140299 w 3210448"/>
              <a:gd name="connsiteY8" fmla="*/ 262899 h 262899"/>
              <a:gd name="connsiteX9" fmla="*/ 1637328 w 3210448"/>
              <a:gd name="connsiteY9" fmla="*/ 262899 h 262899"/>
              <a:gd name="connsiteX10" fmla="*/ 1102254 w 3210448"/>
              <a:gd name="connsiteY10" fmla="*/ 262899 h 262899"/>
              <a:gd name="connsiteX11" fmla="*/ 599284 w 3210448"/>
              <a:gd name="connsiteY11" fmla="*/ 262899 h 262899"/>
              <a:gd name="connsiteX12" fmla="*/ 0 w 3210448"/>
              <a:gd name="connsiteY12" fmla="*/ 262899 h 262899"/>
              <a:gd name="connsiteX13" fmla="*/ 0 w 3210448"/>
              <a:gd name="connsiteY13" fmla="*/ 0 h 2628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3210448" h="262899" extrusionOk="0">
                <a:moveTo>
                  <a:pt x="0" y="0"/>
                </a:moveTo>
                <a:cubicBezTo>
                  <a:pt x="151264" y="-18073"/>
                  <a:pt x="396611" y="34662"/>
                  <a:pt x="599284" y="0"/>
                </a:cubicBezTo>
                <a:cubicBezTo>
                  <a:pt x="801957" y="-34662"/>
                  <a:pt x="984337" y="54398"/>
                  <a:pt x="1166463" y="0"/>
                </a:cubicBezTo>
                <a:cubicBezTo>
                  <a:pt x="1348589" y="-54398"/>
                  <a:pt x="1543747" y="54188"/>
                  <a:pt x="1701537" y="0"/>
                </a:cubicBezTo>
                <a:cubicBezTo>
                  <a:pt x="1859327" y="-54188"/>
                  <a:pt x="2011800" y="15286"/>
                  <a:pt x="2172403" y="0"/>
                </a:cubicBezTo>
                <a:cubicBezTo>
                  <a:pt x="2333006" y="-15286"/>
                  <a:pt x="2966370" y="46013"/>
                  <a:pt x="3210448" y="0"/>
                </a:cubicBezTo>
                <a:cubicBezTo>
                  <a:pt x="3235354" y="97470"/>
                  <a:pt x="3207247" y="139124"/>
                  <a:pt x="3210448" y="262899"/>
                </a:cubicBezTo>
                <a:cubicBezTo>
                  <a:pt x="3070012" y="295902"/>
                  <a:pt x="2937132" y="262861"/>
                  <a:pt x="2739582" y="262899"/>
                </a:cubicBezTo>
                <a:cubicBezTo>
                  <a:pt x="2542032" y="262937"/>
                  <a:pt x="2398166" y="194303"/>
                  <a:pt x="2140299" y="262899"/>
                </a:cubicBezTo>
                <a:cubicBezTo>
                  <a:pt x="1882432" y="331495"/>
                  <a:pt x="1878704" y="239316"/>
                  <a:pt x="1637328" y="262899"/>
                </a:cubicBezTo>
                <a:cubicBezTo>
                  <a:pt x="1395952" y="286482"/>
                  <a:pt x="1313692" y="212557"/>
                  <a:pt x="1102254" y="262899"/>
                </a:cubicBezTo>
                <a:cubicBezTo>
                  <a:pt x="890816" y="313241"/>
                  <a:pt x="759553" y="217876"/>
                  <a:pt x="599284" y="262899"/>
                </a:cubicBezTo>
                <a:cubicBezTo>
                  <a:pt x="439015" y="307922"/>
                  <a:pt x="298695" y="225987"/>
                  <a:pt x="0" y="262899"/>
                </a:cubicBezTo>
                <a:cubicBezTo>
                  <a:pt x="-30207" y="167707"/>
                  <a:pt x="23613" y="95539"/>
                  <a:pt x="0" y="0"/>
                </a:cubicBezTo>
                <a:close/>
              </a:path>
            </a:pathLst>
          </a:custGeom>
          <a:noFill/>
          <a:ln w="19050">
            <a:solidFill>
              <a:srgbClr val="7F6600"/>
            </a:solidFill>
            <a:extLst>
              <a:ext uri="{C807C97D-BFC1-408E-A445-0C87EB9F89A2}">
                <ask:lineSketchStyleProps xmlns:ask="http://schemas.microsoft.com/office/drawing/2018/sketchyshapes" sd="1319928568">
                  <a:prstGeom prst="rect">
                    <a:avLst/>
                  </a:pr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9526924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p:txBody>
          <a:bodyPr/>
          <a:lstStyle/>
          <a:p>
            <a:r>
              <a:rPr lang="nl-NL" dirty="0" err="1"/>
              <a:t>çox</a:t>
            </a:r>
            <a:r>
              <a:rPr lang="nl-NL" dirty="0"/>
              <a:t> </a:t>
            </a:r>
            <a:r>
              <a:rPr lang="nl-NL" dirty="0" err="1"/>
              <a:t>sağ</a:t>
            </a:r>
            <a:r>
              <a:rPr lang="nl-NL" dirty="0"/>
              <a:t> </a:t>
            </a:r>
            <a:r>
              <a:rPr lang="nl-NL" dirty="0" err="1"/>
              <a:t>ol</a:t>
            </a:r>
            <a:br>
              <a:rPr lang="nl-NL" dirty="0"/>
            </a:br>
            <a:br>
              <a:rPr lang="nl-NL" dirty="0"/>
            </a:br>
            <a:r>
              <a:rPr lang="nl-NL" dirty="0" err="1"/>
              <a:t>Thank</a:t>
            </a:r>
            <a:r>
              <a:rPr lang="nl-NL" dirty="0"/>
              <a:t> </a:t>
            </a:r>
            <a:r>
              <a:rPr lang="nl-NL" dirty="0" err="1"/>
              <a:t>you</a:t>
            </a:r>
            <a:br>
              <a:rPr lang="nl-NL" dirty="0"/>
            </a:br>
            <a:br>
              <a:rPr lang="nl-NL" dirty="0"/>
            </a:br>
            <a:r>
              <a:rPr lang="nl-NL" dirty="0"/>
              <a:t>Dank u wel</a:t>
            </a:r>
          </a:p>
        </p:txBody>
      </p:sp>
      <p:sp>
        <p:nvSpPr>
          <p:cNvPr id="3" name="Footer Placeholder 2">
            <a:extLst>
              <a:ext uri="{FF2B5EF4-FFF2-40B4-BE49-F238E27FC236}">
                <a16:creationId xmlns:a16="http://schemas.microsoft.com/office/drawing/2014/main" id="{89ECDE17-54D0-4449-9256-1701504F5F6E}"/>
              </a:ext>
            </a:extLst>
          </p:cNvPr>
          <p:cNvSpPr>
            <a:spLocks noGrp="1"/>
          </p:cNvSpPr>
          <p:nvPr>
            <p:ph type="ftr" sz="quarter" idx="11"/>
          </p:nvPr>
        </p:nvSpPr>
        <p:spPr/>
        <p:txBody>
          <a:bodyPr/>
          <a:lstStyle/>
          <a:p>
            <a:r>
              <a:rPr lang="en-US" noProof="0"/>
              <a:t>Who Wants to Become an IT Architect? - EMEA Groundbreakers Virtual Tour 2021</a:t>
            </a:r>
            <a:endParaRPr lang="nl-NL" noProof="0" dirty="0"/>
          </a:p>
        </p:txBody>
      </p:sp>
      <p:sp>
        <p:nvSpPr>
          <p:cNvPr id="2" name="TextBox 1">
            <a:extLst>
              <a:ext uri="{FF2B5EF4-FFF2-40B4-BE49-F238E27FC236}">
                <a16:creationId xmlns:a16="http://schemas.microsoft.com/office/drawing/2014/main" id="{B6E30018-3507-4A1A-BAE0-57499F217AAA}"/>
              </a:ext>
            </a:extLst>
          </p:cNvPr>
          <p:cNvSpPr txBox="1"/>
          <p:nvPr/>
        </p:nvSpPr>
        <p:spPr>
          <a:xfrm>
            <a:off x="583324" y="4501055"/>
            <a:ext cx="6262933" cy="200055"/>
          </a:xfrm>
          <a:prstGeom prst="rect">
            <a:avLst/>
          </a:prstGeom>
          <a:noFill/>
        </p:spPr>
        <p:txBody>
          <a:bodyPr wrap="none" lIns="0" tIns="0" rIns="0" bIns="0" rtlCol="0">
            <a:spAutoFit/>
          </a:bodyPr>
          <a:lstStyle/>
          <a:p>
            <a:r>
              <a:rPr lang="nl-NL" sz="1300" dirty="0"/>
              <a:t>lucas.jellema@amis.nl  |  technology.amis.nl  |       @</a:t>
            </a:r>
            <a:r>
              <a:rPr lang="nl-NL" sz="1300" dirty="0" err="1"/>
              <a:t>lucasjellema</a:t>
            </a:r>
            <a:r>
              <a:rPr lang="nl-NL" sz="1300" dirty="0"/>
              <a:t>  |      </a:t>
            </a:r>
            <a:r>
              <a:rPr lang="nl-NL" sz="1300" dirty="0" err="1"/>
              <a:t>lucas-jellema</a:t>
            </a:r>
            <a:endParaRPr lang="en-NL" sz="1300" dirty="0" err="1"/>
          </a:p>
        </p:txBody>
      </p:sp>
      <p:pic>
        <p:nvPicPr>
          <p:cNvPr id="7" name="Snagit_SNG834">
            <a:extLst>
              <a:ext uri="{FF2B5EF4-FFF2-40B4-BE49-F238E27FC236}">
                <a16:creationId xmlns:a16="http://schemas.microsoft.com/office/drawing/2014/main" id="{EB8DC5EF-6CD0-4BB8-A204-8C7AFA553E4B}"/>
              </a:ext>
            </a:extLst>
          </p:cNvPr>
          <p:cNvPicPr>
            <a:picLocks noChangeAspect="1"/>
          </p:cNvPicPr>
          <p:nvPr/>
        </p:nvPicPr>
        <p:blipFill>
          <a:blip r:embed="rId2"/>
          <a:stretch>
            <a:fillRect/>
          </a:stretch>
        </p:blipFill>
        <p:spPr>
          <a:xfrm>
            <a:off x="5527246" y="4501055"/>
            <a:ext cx="195637" cy="209952"/>
          </a:xfrm>
          <a:prstGeom prst="rect">
            <a:avLst/>
          </a:prstGeom>
        </p:spPr>
      </p:pic>
      <p:pic>
        <p:nvPicPr>
          <p:cNvPr id="11" name="Snagit_SNG849">
            <a:extLst>
              <a:ext uri="{FF2B5EF4-FFF2-40B4-BE49-F238E27FC236}">
                <a16:creationId xmlns:a16="http://schemas.microsoft.com/office/drawing/2014/main" id="{A9123208-CEAC-4E98-A1E6-88A6858C16EE}"/>
              </a:ext>
            </a:extLst>
          </p:cNvPr>
          <p:cNvPicPr>
            <a:picLocks noChangeAspect="1"/>
          </p:cNvPicPr>
          <p:nvPr/>
        </p:nvPicPr>
        <p:blipFill>
          <a:blip r:embed="rId3"/>
          <a:stretch>
            <a:fillRect/>
          </a:stretch>
        </p:blipFill>
        <p:spPr>
          <a:xfrm>
            <a:off x="3951217" y="4501055"/>
            <a:ext cx="281328" cy="200055"/>
          </a:xfrm>
          <a:prstGeom prst="rect">
            <a:avLst/>
          </a:prstGeom>
        </p:spPr>
      </p:pic>
      <p:pic>
        <p:nvPicPr>
          <p:cNvPr id="2050" name="Picture 2">
            <a:extLst>
              <a:ext uri="{FF2B5EF4-FFF2-40B4-BE49-F238E27FC236}">
                <a16:creationId xmlns:a16="http://schemas.microsoft.com/office/drawing/2014/main" id="{28527770-D1EC-4794-827E-16A58904971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0000"/>
          <a:stretch/>
        </p:blipFill>
        <p:spPr bwMode="auto">
          <a:xfrm>
            <a:off x="8066035" y="4192331"/>
            <a:ext cx="989282" cy="319123"/>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9E59EAFC-6A46-4ACB-8445-0F3AF118B7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66035" y="4526634"/>
            <a:ext cx="744214" cy="277813"/>
          </a:xfrm>
          <a:prstGeom prst="rect">
            <a:avLst/>
          </a:prstGeom>
          <a:noFill/>
          <a:extLst>
            <a:ext uri="{909E8E84-426E-40DD-AFC4-6F175D3DCCD1}">
              <a14:hiddenFill xmlns:a14="http://schemas.microsoft.com/office/drawing/2010/main">
                <a:solidFill>
                  <a:srgbClr val="FFFFFF"/>
                </a:solidFill>
              </a14:hiddenFill>
            </a:ext>
          </a:extLst>
        </p:spPr>
      </p:pic>
      <p:pic>
        <p:nvPicPr>
          <p:cNvPr id="9" name="Snagit_SNG860">
            <a:extLst>
              <a:ext uri="{FF2B5EF4-FFF2-40B4-BE49-F238E27FC236}">
                <a16:creationId xmlns:a16="http://schemas.microsoft.com/office/drawing/2014/main" id="{C819D3FE-BEC8-4634-A06B-2240B4AAC87D}"/>
              </a:ext>
            </a:extLst>
          </p:cNvPr>
          <p:cNvPicPr>
            <a:picLocks noChangeAspect="1"/>
          </p:cNvPicPr>
          <p:nvPr/>
        </p:nvPicPr>
        <p:blipFill>
          <a:blip r:embed="rId6"/>
          <a:stretch>
            <a:fillRect/>
          </a:stretch>
        </p:blipFill>
        <p:spPr>
          <a:xfrm>
            <a:off x="6088952" y="1376889"/>
            <a:ext cx="2133824" cy="1926106"/>
          </a:xfrm>
          <a:prstGeom prst="rect">
            <a:avLst/>
          </a:prstGeom>
        </p:spPr>
      </p:pic>
      <p:pic>
        <p:nvPicPr>
          <p:cNvPr id="64" name="Picture 2">
            <a:extLst>
              <a:ext uri="{FF2B5EF4-FFF2-40B4-BE49-F238E27FC236}">
                <a16:creationId xmlns:a16="http://schemas.microsoft.com/office/drawing/2014/main" id="{266611A8-5E31-4AC7-9922-4E01D237CE0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768120" y="100298"/>
            <a:ext cx="2365005" cy="693735"/>
          </a:xfrm>
          <a:prstGeom prst="rect">
            <a:avLst/>
          </a:prstGeom>
          <a:noFill/>
          <a:extLst>
            <a:ext uri="{909E8E84-426E-40DD-AFC4-6F175D3DCCD1}">
              <a14:hiddenFill xmlns:a14="http://schemas.microsoft.com/office/drawing/2010/main">
                <a:solidFill>
                  <a:srgbClr val="FFFFFF"/>
                </a:solidFill>
              </a14:hiddenFill>
            </a:ext>
          </a:extLst>
        </p:spPr>
      </p:pic>
      <p:pic>
        <p:nvPicPr>
          <p:cNvPr id="11266" name="Picture 2" descr="upload.wikimedia.org/wikipedia/commons/thumb/d/...">
            <a:extLst>
              <a:ext uri="{FF2B5EF4-FFF2-40B4-BE49-F238E27FC236}">
                <a16:creationId xmlns:a16="http://schemas.microsoft.com/office/drawing/2014/main" id="{CDC65F2D-0B94-452D-A5C9-362D96DF63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7721" y="1093183"/>
            <a:ext cx="1134824" cy="567412"/>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pic>
        <p:nvPicPr>
          <p:cNvPr id="11268" name="Picture 4" descr="Flag of the Netherlands - Wikipedia">
            <a:extLst>
              <a:ext uri="{FF2B5EF4-FFF2-40B4-BE49-F238E27FC236}">
                <a16:creationId xmlns:a16="http://schemas.microsoft.com/office/drawing/2014/main" id="{02B3217F-39AF-4D5F-AE13-FD625184117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097721" y="3048978"/>
            <a:ext cx="853496" cy="568997"/>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268447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E87AFE06-F323-461D-A867-B57DC7E7B8FB}"/>
              </a:ext>
            </a:extLst>
          </p:cNvPr>
          <p:cNvSpPr>
            <a:spLocks noGrp="1"/>
          </p:cNvSpPr>
          <p:nvPr>
            <p:ph type="title"/>
          </p:nvPr>
        </p:nvSpPr>
        <p:spPr/>
        <p:txBody>
          <a:bodyPr/>
          <a:lstStyle/>
          <a:p>
            <a:r>
              <a:rPr lang="en-US" dirty="0"/>
              <a:t>Architecture aspects/concerns</a:t>
            </a:r>
          </a:p>
        </p:txBody>
      </p:sp>
      <p:pic>
        <p:nvPicPr>
          <p:cNvPr id="8" name="Content Placeholder 7">
            <a:extLst>
              <a:ext uri="{FF2B5EF4-FFF2-40B4-BE49-F238E27FC236}">
                <a16:creationId xmlns:a16="http://schemas.microsoft.com/office/drawing/2014/main" id="{34F403EF-0717-4CC1-80D1-7A11A2868D95}"/>
              </a:ext>
            </a:extLst>
          </p:cNvPr>
          <p:cNvPicPr>
            <a:picLocks noGrp="1" noChangeAspect="1"/>
          </p:cNvPicPr>
          <p:nvPr>
            <p:ph idx="1"/>
          </p:nvPr>
        </p:nvPicPr>
        <p:blipFill rotWithShape="1">
          <a:blip r:embed="rId2"/>
          <a:srcRect l="18596" t="24638"/>
          <a:stretch/>
        </p:blipFill>
        <p:spPr>
          <a:xfrm>
            <a:off x="2219568" y="1867877"/>
            <a:ext cx="4698689" cy="2848586"/>
          </a:xfrm>
        </p:spPr>
      </p:pic>
      <p:sp>
        <p:nvSpPr>
          <p:cNvPr id="2" name="Footer Placeholder 1">
            <a:extLst>
              <a:ext uri="{FF2B5EF4-FFF2-40B4-BE49-F238E27FC236}">
                <a16:creationId xmlns:a16="http://schemas.microsoft.com/office/drawing/2014/main" id="{94EE0198-C048-424E-AA4E-A64047DCE875}"/>
              </a:ext>
            </a:extLst>
          </p:cNvPr>
          <p:cNvSpPr>
            <a:spLocks noGrp="1"/>
          </p:cNvSpPr>
          <p:nvPr>
            <p:ph type="ftr" sz="quarter" idx="11"/>
          </p:nvPr>
        </p:nvSpPr>
        <p:spPr/>
        <p:txBody>
          <a:bodyPr/>
          <a:lstStyle/>
          <a:p>
            <a:r>
              <a:rPr lang="en-US"/>
              <a:t>Who Wants to Become an IT Architect? - EMEA Groundbreakers Virtual Tour 2021</a:t>
            </a:r>
            <a:endParaRPr lang="nl-NL"/>
          </a:p>
        </p:txBody>
      </p:sp>
    </p:spTree>
    <p:extLst>
      <p:ext uri="{BB962C8B-B14F-4D97-AF65-F5344CB8AC3E}">
        <p14:creationId xmlns:p14="http://schemas.microsoft.com/office/powerpoint/2010/main" val="44808472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04BBF0-EDB4-4EF6-ABB3-6706F5D85E8F}"/>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1992751-8A32-4B78-BF2B-53FFA96A3E7A}"/>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F7FBF74-C672-4110-8ED8-0E6199BCE002}"/>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7" name="Picture 6">
            <a:extLst>
              <a:ext uri="{FF2B5EF4-FFF2-40B4-BE49-F238E27FC236}">
                <a16:creationId xmlns:a16="http://schemas.microsoft.com/office/drawing/2014/main" id="{C224A076-65F9-42F5-80F4-B4C6A652B9A5}"/>
              </a:ext>
            </a:extLst>
          </p:cNvPr>
          <p:cNvPicPr>
            <a:picLocks noChangeAspect="1"/>
          </p:cNvPicPr>
          <p:nvPr/>
        </p:nvPicPr>
        <p:blipFill>
          <a:blip r:embed="rId2"/>
          <a:stretch>
            <a:fillRect/>
          </a:stretch>
        </p:blipFill>
        <p:spPr>
          <a:xfrm>
            <a:off x="0" y="393580"/>
            <a:ext cx="9144000" cy="4356340"/>
          </a:xfrm>
          <a:prstGeom prst="rect">
            <a:avLst/>
          </a:prstGeom>
        </p:spPr>
      </p:pic>
    </p:spTree>
    <p:extLst>
      <p:ext uri="{BB962C8B-B14F-4D97-AF65-F5344CB8AC3E}">
        <p14:creationId xmlns:p14="http://schemas.microsoft.com/office/powerpoint/2010/main" val="119976317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FC5E8-C782-4AD1-A5AB-F8AD6F63D74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A5321732-DF00-4CF0-8127-1672E59BB00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0930C5B8-61F5-4DC3-BEBB-944D73454D5C}"/>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1026" name="Picture 2" descr="A screenshot of the design principles.">
            <a:extLst>
              <a:ext uri="{FF2B5EF4-FFF2-40B4-BE49-F238E27FC236}">
                <a16:creationId xmlns:a16="http://schemas.microsoft.com/office/drawing/2014/main" id="{A5733253-5D16-488A-AE0F-730FDA4EE3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1334" y="936000"/>
            <a:ext cx="4676666" cy="3655585"/>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A screenshot of the nine core requirements for modern apps.">
            <a:extLst>
              <a:ext uri="{FF2B5EF4-FFF2-40B4-BE49-F238E27FC236}">
                <a16:creationId xmlns:a16="http://schemas.microsoft.com/office/drawing/2014/main" id="{402A1D65-F17A-4CCB-BEEA-8B4D5A052AF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56012" y="-181712"/>
            <a:ext cx="5171473" cy="31318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448AA3FA-4495-4AA7-8254-974BCF0A89F6}"/>
              </a:ext>
            </a:extLst>
          </p:cNvPr>
          <p:cNvPicPr>
            <a:picLocks noChangeAspect="1"/>
          </p:cNvPicPr>
          <p:nvPr/>
        </p:nvPicPr>
        <p:blipFill>
          <a:blip r:embed="rId5"/>
          <a:stretch>
            <a:fillRect/>
          </a:stretch>
        </p:blipFill>
        <p:spPr>
          <a:xfrm>
            <a:off x="5677096" y="3184633"/>
            <a:ext cx="3466904" cy="1922737"/>
          </a:xfrm>
          <a:prstGeom prst="rect">
            <a:avLst/>
          </a:prstGeom>
        </p:spPr>
      </p:pic>
    </p:spTree>
    <p:extLst>
      <p:ext uri="{BB962C8B-B14F-4D97-AF65-F5344CB8AC3E}">
        <p14:creationId xmlns:p14="http://schemas.microsoft.com/office/powerpoint/2010/main" val="28549301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2B3628-D472-4E14-AA38-5FAEE37F3EF8}"/>
              </a:ext>
            </a:extLst>
          </p:cNvPr>
          <p:cNvSpPr>
            <a:spLocks noGrp="1"/>
          </p:cNvSpPr>
          <p:nvPr>
            <p:ph type="title"/>
          </p:nvPr>
        </p:nvSpPr>
        <p:spPr/>
        <p:txBody>
          <a:bodyPr/>
          <a:lstStyle/>
          <a:p>
            <a:r>
              <a:rPr lang="en-US" dirty="0"/>
              <a:t>From What (via Why) to How?</a:t>
            </a:r>
          </a:p>
        </p:txBody>
      </p:sp>
      <p:pic>
        <p:nvPicPr>
          <p:cNvPr id="7" name="Content Placeholder 6" descr="User with solid fill">
            <a:extLst>
              <a:ext uri="{FF2B5EF4-FFF2-40B4-BE49-F238E27FC236}">
                <a16:creationId xmlns:a16="http://schemas.microsoft.com/office/drawing/2014/main" id="{4AA28828-AE73-4859-9CBE-A3BEB907BE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636" y="606634"/>
            <a:ext cx="914400" cy="914400"/>
          </a:xfrm>
        </p:spPr>
      </p:pic>
      <p:sp>
        <p:nvSpPr>
          <p:cNvPr id="4" name="Footer Placeholder 3">
            <a:extLst>
              <a:ext uri="{FF2B5EF4-FFF2-40B4-BE49-F238E27FC236}">
                <a16:creationId xmlns:a16="http://schemas.microsoft.com/office/drawing/2014/main" id="{9C36C882-49EF-47F7-BD52-CAC096548147}"/>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14" name="Graphic 13" descr="Programmer female outline">
            <a:extLst>
              <a:ext uri="{FF2B5EF4-FFF2-40B4-BE49-F238E27FC236}">
                <a16:creationId xmlns:a16="http://schemas.microsoft.com/office/drawing/2014/main" id="{737B2B26-867A-4FA5-A05E-29D8B3B1B63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187712" y="3506655"/>
            <a:ext cx="658546" cy="658546"/>
          </a:xfrm>
          <a:prstGeom prst="rect">
            <a:avLst/>
          </a:prstGeom>
        </p:spPr>
      </p:pic>
      <p:pic>
        <p:nvPicPr>
          <p:cNvPr id="16" name="Graphic 15" descr="Programmer male with solid fill">
            <a:extLst>
              <a:ext uri="{FF2B5EF4-FFF2-40B4-BE49-F238E27FC236}">
                <a16:creationId xmlns:a16="http://schemas.microsoft.com/office/drawing/2014/main" id="{9D4AF33A-8B14-4C49-B343-E5BE5088971B}"/>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049481" y="4030145"/>
            <a:ext cx="658546" cy="658546"/>
          </a:xfrm>
          <a:prstGeom prst="rect">
            <a:avLst/>
          </a:prstGeom>
        </p:spPr>
      </p:pic>
      <p:sp>
        <p:nvSpPr>
          <p:cNvPr id="3" name="TextBox 2">
            <a:extLst>
              <a:ext uri="{FF2B5EF4-FFF2-40B4-BE49-F238E27FC236}">
                <a16:creationId xmlns:a16="http://schemas.microsoft.com/office/drawing/2014/main" id="{FF758173-457A-45D6-8C90-AB59D898CDA8}"/>
              </a:ext>
            </a:extLst>
          </p:cNvPr>
          <p:cNvSpPr txBox="1"/>
          <p:nvPr/>
        </p:nvSpPr>
        <p:spPr>
          <a:xfrm>
            <a:off x="862361" y="1063834"/>
            <a:ext cx="1987595" cy="830997"/>
          </a:xfrm>
          <a:prstGeom prst="rect">
            <a:avLst/>
          </a:prstGeom>
          <a:noFill/>
        </p:spPr>
        <p:txBody>
          <a:bodyPr wrap="none" lIns="0" tIns="0" rIns="0" bIns="0" rtlCol="0">
            <a:spAutoFit/>
          </a:bodyPr>
          <a:lstStyle/>
          <a:p>
            <a:r>
              <a:rPr lang="en-US" sz="5400" dirty="0"/>
              <a:t>WHAT</a:t>
            </a:r>
          </a:p>
        </p:txBody>
      </p:sp>
      <p:sp>
        <p:nvSpPr>
          <p:cNvPr id="11" name="Freeform: Shape 10">
            <a:extLst>
              <a:ext uri="{FF2B5EF4-FFF2-40B4-BE49-F238E27FC236}">
                <a16:creationId xmlns:a16="http://schemas.microsoft.com/office/drawing/2014/main" id="{27FB71BA-56F6-4559-B691-D026E2E5E26A}"/>
              </a:ext>
            </a:extLst>
          </p:cNvPr>
          <p:cNvSpPr/>
          <p:nvPr/>
        </p:nvSpPr>
        <p:spPr>
          <a:xfrm>
            <a:off x="996176" y="878468"/>
            <a:ext cx="5746595" cy="2935249"/>
          </a:xfrm>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extrusionOk="0">
                <a:moveTo>
                  <a:pt x="0" y="177181"/>
                </a:moveTo>
                <a:cubicBezTo>
                  <a:pt x="1387146" y="-76836"/>
                  <a:pt x="2776583" y="-370229"/>
                  <a:pt x="3620429" y="296127"/>
                </a:cubicBezTo>
                <a:cubicBezTo>
                  <a:pt x="4783551" y="861098"/>
                  <a:pt x="5084609" y="2060200"/>
                  <a:pt x="5746595" y="2935249"/>
                </a:cubicBezTo>
              </a:path>
            </a:pathLst>
          </a:custGeom>
          <a:noFill/>
          <a:ln w="76200">
            <a:headEnd type="none" w="med" len="med"/>
            <a:tailEnd type="arrow" w="med" len="med"/>
            <a:extLst>
              <a:ext uri="{C807C97D-BFC1-408E-A445-0C87EB9F89A2}">
                <ask:lineSketchStyleProps xmlns:ask="http://schemas.microsoft.com/office/drawing/2018/sketchyshapes" sd="2177963799">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a:moveTo>
                          <a:pt x="0" y="177181"/>
                        </a:moveTo>
                        <a:cubicBezTo>
                          <a:pt x="1331331" y="6815"/>
                          <a:pt x="2662663" y="-163551"/>
                          <a:pt x="3620429" y="296127"/>
                        </a:cubicBezTo>
                        <a:cubicBezTo>
                          <a:pt x="4578195" y="755805"/>
                          <a:pt x="5162395" y="1845527"/>
                          <a:pt x="5746595" y="29352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Freeform: Shape 12">
            <a:extLst>
              <a:ext uri="{FF2B5EF4-FFF2-40B4-BE49-F238E27FC236}">
                <a16:creationId xmlns:a16="http://schemas.microsoft.com/office/drawing/2014/main" id="{8CF0F2CE-944F-45F9-B1E4-2E04F29D372D}"/>
              </a:ext>
            </a:extLst>
          </p:cNvPr>
          <p:cNvSpPr/>
          <p:nvPr/>
        </p:nvSpPr>
        <p:spPr>
          <a:xfrm>
            <a:off x="267629" y="1471961"/>
            <a:ext cx="5746595" cy="3180555"/>
          </a:xfrm>
          <a:custGeom>
            <a:avLst/>
            <a:gdLst>
              <a:gd name="connsiteX0" fmla="*/ 0 w 5746595"/>
              <a:gd name="connsiteY0" fmla="*/ 0 h 3180555"/>
              <a:gd name="connsiteX1" fmla="*/ 1001120 w 5746595"/>
              <a:gd name="connsiteY1" fmla="*/ 2198902 h 3180555"/>
              <a:gd name="connsiteX2" fmla="*/ 5746595 w 5746595"/>
              <a:gd name="connsiteY2" fmla="*/ 3180554 h 3180555"/>
            </a:gdLst>
            <a:ahLst/>
            <a:cxnLst>
              <a:cxn ang="0">
                <a:pos x="connsiteX0" y="connsiteY0"/>
              </a:cxn>
              <a:cxn ang="0">
                <a:pos x="connsiteX1" y="connsiteY1"/>
              </a:cxn>
              <a:cxn ang="0">
                <a:pos x="connsiteX2" y="connsiteY2"/>
              </a:cxn>
            </a:cxnLst>
            <a:rect l="l" t="t" r="r" b="b"/>
            <a:pathLst>
              <a:path w="5746595" h="3180555" extrusionOk="0">
                <a:moveTo>
                  <a:pt x="0" y="0"/>
                </a:moveTo>
                <a:cubicBezTo>
                  <a:pt x="-55256" y="987576"/>
                  <a:pt x="57186" y="1656128"/>
                  <a:pt x="1001120" y="2198902"/>
                </a:cubicBezTo>
                <a:cubicBezTo>
                  <a:pt x="2140658" y="2459400"/>
                  <a:pt x="3826222" y="2786356"/>
                  <a:pt x="5746595" y="3180554"/>
                </a:cubicBezTo>
              </a:path>
            </a:pathLst>
          </a:custGeom>
          <a:noFill/>
          <a:ln w="76200">
            <a:headEnd type="none" w="med" len="med"/>
            <a:tailEnd type="arrow" w="med" len="med"/>
            <a:extLst>
              <a:ext uri="{C807C97D-BFC1-408E-A445-0C87EB9F89A2}">
                <ask:lineSketchStyleProps xmlns:ask="http://schemas.microsoft.com/office/drawing/2018/sketchyshapes" sd="973854455">
                  <a:custGeom>
                    <a:avLst/>
                    <a:gdLst>
                      <a:gd name="connsiteX0" fmla="*/ 0 w 5419492"/>
                      <a:gd name="connsiteY0" fmla="*/ 0 h 3010829"/>
                      <a:gd name="connsiteX1" fmla="*/ 944136 w 5419492"/>
                      <a:gd name="connsiteY1" fmla="*/ 2081561 h 3010829"/>
                      <a:gd name="connsiteX2" fmla="*/ 5419492 w 5419492"/>
                      <a:gd name="connsiteY2" fmla="*/ 3010829 h 3010829"/>
                    </a:gdLst>
                    <a:ahLst/>
                    <a:cxnLst>
                      <a:cxn ang="0">
                        <a:pos x="connsiteX0" y="connsiteY0"/>
                      </a:cxn>
                      <a:cxn ang="0">
                        <a:pos x="connsiteX1" y="connsiteY1"/>
                      </a:cxn>
                      <a:cxn ang="0">
                        <a:pos x="connsiteX2" y="connsiteY2"/>
                      </a:cxn>
                    </a:cxnLst>
                    <a:rect l="l" t="t" r="r" b="b"/>
                    <a:pathLst>
                      <a:path w="5419492" h="3010829">
                        <a:moveTo>
                          <a:pt x="0" y="0"/>
                        </a:moveTo>
                        <a:cubicBezTo>
                          <a:pt x="20443" y="789878"/>
                          <a:pt x="40887" y="1579756"/>
                          <a:pt x="944136" y="2081561"/>
                        </a:cubicBezTo>
                        <a:cubicBezTo>
                          <a:pt x="1847385" y="2583366"/>
                          <a:pt x="3633438" y="2797097"/>
                          <a:pt x="5419492" y="30108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D354E79D-C57F-4031-8AA1-37044257EF58}"/>
              </a:ext>
            </a:extLst>
          </p:cNvPr>
          <p:cNvSpPr txBox="1"/>
          <p:nvPr/>
        </p:nvSpPr>
        <p:spPr>
          <a:xfrm>
            <a:off x="6777995" y="3643828"/>
            <a:ext cx="376706" cy="184666"/>
          </a:xfrm>
          <a:prstGeom prst="rect">
            <a:avLst/>
          </a:prstGeom>
          <a:noFill/>
        </p:spPr>
        <p:txBody>
          <a:bodyPr wrap="none" lIns="0" tIns="0" rIns="0" bIns="0" rtlCol="0">
            <a:spAutoFit/>
          </a:bodyPr>
          <a:lstStyle/>
          <a:p>
            <a:r>
              <a:rPr lang="en-US" sz="1200" dirty="0"/>
              <a:t>HOW</a:t>
            </a:r>
          </a:p>
        </p:txBody>
      </p:sp>
      <p:sp>
        <p:nvSpPr>
          <p:cNvPr id="55" name="TextBox 54">
            <a:extLst>
              <a:ext uri="{FF2B5EF4-FFF2-40B4-BE49-F238E27FC236}">
                <a16:creationId xmlns:a16="http://schemas.microsoft.com/office/drawing/2014/main" id="{1C48AA90-9804-4AA3-BA22-DB054398D84B}"/>
              </a:ext>
            </a:extLst>
          </p:cNvPr>
          <p:cNvSpPr txBox="1"/>
          <p:nvPr/>
        </p:nvSpPr>
        <p:spPr>
          <a:xfrm>
            <a:off x="5809419" y="4216612"/>
            <a:ext cx="442237" cy="184666"/>
          </a:xfrm>
          <a:prstGeom prst="rect">
            <a:avLst/>
          </a:prstGeom>
          <a:noFill/>
        </p:spPr>
        <p:txBody>
          <a:bodyPr wrap="none" lIns="0" tIns="0" rIns="0" bIns="0" rtlCol="0">
            <a:spAutoFit/>
          </a:bodyPr>
          <a:lstStyle/>
          <a:p>
            <a:r>
              <a:rPr lang="en-US" sz="1200" dirty="0"/>
              <a:t>WHAT</a:t>
            </a:r>
          </a:p>
        </p:txBody>
      </p:sp>
      <p:sp>
        <p:nvSpPr>
          <p:cNvPr id="56" name="TextBox 55">
            <a:extLst>
              <a:ext uri="{FF2B5EF4-FFF2-40B4-BE49-F238E27FC236}">
                <a16:creationId xmlns:a16="http://schemas.microsoft.com/office/drawing/2014/main" id="{A5AE89AC-E9E9-434E-B3AA-0F58E35DAA80}"/>
              </a:ext>
            </a:extLst>
          </p:cNvPr>
          <p:cNvSpPr txBox="1"/>
          <p:nvPr/>
        </p:nvSpPr>
        <p:spPr>
          <a:xfrm>
            <a:off x="5868891" y="1894831"/>
            <a:ext cx="891270" cy="200055"/>
          </a:xfrm>
          <a:prstGeom prst="rect">
            <a:avLst/>
          </a:prstGeom>
          <a:noFill/>
        </p:spPr>
        <p:txBody>
          <a:bodyPr wrap="none" lIns="0" tIns="0" rIns="0" bIns="0" rtlCol="0">
            <a:spAutoFit/>
          </a:bodyPr>
          <a:lstStyle/>
          <a:p>
            <a:r>
              <a:rPr lang="en-US" sz="1300" dirty="0"/>
              <a:t>Architecture</a:t>
            </a:r>
          </a:p>
        </p:txBody>
      </p:sp>
      <p:sp>
        <p:nvSpPr>
          <p:cNvPr id="57" name="TextBox 56">
            <a:extLst>
              <a:ext uri="{FF2B5EF4-FFF2-40B4-BE49-F238E27FC236}">
                <a16:creationId xmlns:a16="http://schemas.microsoft.com/office/drawing/2014/main" id="{EA231220-2E25-4BA0-8A97-09E2B615CE5D}"/>
              </a:ext>
            </a:extLst>
          </p:cNvPr>
          <p:cNvSpPr txBox="1"/>
          <p:nvPr/>
        </p:nvSpPr>
        <p:spPr>
          <a:xfrm>
            <a:off x="1417747" y="4016557"/>
            <a:ext cx="1334148" cy="200055"/>
          </a:xfrm>
          <a:prstGeom prst="rect">
            <a:avLst/>
          </a:prstGeom>
          <a:noFill/>
        </p:spPr>
        <p:txBody>
          <a:bodyPr wrap="none" lIns="0" tIns="0" rIns="0" bIns="0" rtlCol="0">
            <a:spAutoFit/>
          </a:bodyPr>
          <a:lstStyle/>
          <a:p>
            <a:r>
              <a:rPr lang="en-US" sz="1300" dirty="0"/>
              <a:t>Business Analysis</a:t>
            </a:r>
          </a:p>
        </p:txBody>
      </p:sp>
    </p:spTree>
    <p:extLst>
      <p:ext uri="{BB962C8B-B14F-4D97-AF65-F5344CB8AC3E}">
        <p14:creationId xmlns:p14="http://schemas.microsoft.com/office/powerpoint/2010/main" val="24347733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 name="Freeform: Shape 58">
            <a:extLst>
              <a:ext uri="{FF2B5EF4-FFF2-40B4-BE49-F238E27FC236}">
                <a16:creationId xmlns:a16="http://schemas.microsoft.com/office/drawing/2014/main" id="{616B8030-C9F0-4EA8-85A5-9F3483D02FCB}"/>
              </a:ext>
            </a:extLst>
          </p:cNvPr>
          <p:cNvSpPr/>
          <p:nvPr/>
        </p:nvSpPr>
        <p:spPr>
          <a:xfrm>
            <a:off x="996176" y="878468"/>
            <a:ext cx="5746595" cy="2935249"/>
          </a:xfrm>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extrusionOk="0">
                <a:moveTo>
                  <a:pt x="0" y="177181"/>
                </a:moveTo>
                <a:cubicBezTo>
                  <a:pt x="1387146" y="-76836"/>
                  <a:pt x="2776583" y="-370229"/>
                  <a:pt x="3620429" y="296127"/>
                </a:cubicBezTo>
                <a:cubicBezTo>
                  <a:pt x="4783551" y="861098"/>
                  <a:pt x="5084609" y="2060200"/>
                  <a:pt x="5746595" y="2935249"/>
                </a:cubicBezTo>
              </a:path>
            </a:pathLst>
          </a:custGeom>
          <a:noFill/>
          <a:ln w="76200">
            <a:solidFill>
              <a:schemeClr val="accent1">
                <a:lumMod val="20000"/>
                <a:lumOff val="80000"/>
              </a:schemeClr>
            </a:solidFill>
            <a:headEnd type="none" w="med" len="med"/>
            <a:tailEnd type="arrow" w="med" len="med"/>
            <a:extLst>
              <a:ext uri="{C807C97D-BFC1-408E-A445-0C87EB9F89A2}">
                <ask:lineSketchStyleProps xmlns:ask="http://schemas.microsoft.com/office/drawing/2018/sketchyshapes" sd="2177963799">
                  <a:custGeom>
                    <a:avLst/>
                    <a:gdLst>
                      <a:gd name="connsiteX0" fmla="*/ 0 w 5746595"/>
                      <a:gd name="connsiteY0" fmla="*/ 177181 h 2935249"/>
                      <a:gd name="connsiteX1" fmla="*/ 3620429 w 5746595"/>
                      <a:gd name="connsiteY1" fmla="*/ 296127 h 2935249"/>
                      <a:gd name="connsiteX2" fmla="*/ 5746595 w 5746595"/>
                      <a:gd name="connsiteY2" fmla="*/ 2935249 h 2935249"/>
                    </a:gdLst>
                    <a:ahLst/>
                    <a:cxnLst>
                      <a:cxn ang="0">
                        <a:pos x="connsiteX0" y="connsiteY0"/>
                      </a:cxn>
                      <a:cxn ang="0">
                        <a:pos x="connsiteX1" y="connsiteY1"/>
                      </a:cxn>
                      <a:cxn ang="0">
                        <a:pos x="connsiteX2" y="connsiteY2"/>
                      </a:cxn>
                    </a:cxnLst>
                    <a:rect l="l" t="t" r="r" b="b"/>
                    <a:pathLst>
                      <a:path w="5746595" h="2935249">
                        <a:moveTo>
                          <a:pt x="0" y="177181"/>
                        </a:moveTo>
                        <a:cubicBezTo>
                          <a:pt x="1331331" y="6815"/>
                          <a:pt x="2662663" y="-163551"/>
                          <a:pt x="3620429" y="296127"/>
                        </a:cubicBezTo>
                        <a:cubicBezTo>
                          <a:pt x="4578195" y="755805"/>
                          <a:pt x="5162395" y="1845527"/>
                          <a:pt x="5746595" y="293524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Freeform: Shape 59">
            <a:extLst>
              <a:ext uri="{FF2B5EF4-FFF2-40B4-BE49-F238E27FC236}">
                <a16:creationId xmlns:a16="http://schemas.microsoft.com/office/drawing/2014/main" id="{6411F8FA-6812-4BEE-8165-1EE09F06E46A}"/>
              </a:ext>
            </a:extLst>
          </p:cNvPr>
          <p:cNvSpPr/>
          <p:nvPr/>
        </p:nvSpPr>
        <p:spPr>
          <a:xfrm>
            <a:off x="267629" y="1471961"/>
            <a:ext cx="5746595" cy="3246840"/>
          </a:xfrm>
          <a:custGeom>
            <a:avLst/>
            <a:gdLst>
              <a:gd name="connsiteX0" fmla="*/ 0 w 5746595"/>
              <a:gd name="connsiteY0" fmla="*/ 0 h 3246840"/>
              <a:gd name="connsiteX1" fmla="*/ 1001120 w 5746595"/>
              <a:gd name="connsiteY1" fmla="*/ 2244729 h 3246840"/>
              <a:gd name="connsiteX2" fmla="*/ 5746595 w 5746595"/>
              <a:gd name="connsiteY2" fmla="*/ 3246840 h 3246840"/>
            </a:gdLst>
            <a:ahLst/>
            <a:cxnLst>
              <a:cxn ang="0">
                <a:pos x="connsiteX0" y="connsiteY0"/>
              </a:cxn>
              <a:cxn ang="0">
                <a:pos x="connsiteX1" y="connsiteY1"/>
              </a:cxn>
              <a:cxn ang="0">
                <a:pos x="connsiteX2" y="connsiteY2"/>
              </a:cxn>
            </a:cxnLst>
            <a:rect l="l" t="t" r="r" b="b"/>
            <a:pathLst>
              <a:path w="5746595" h="3246840" extrusionOk="0">
                <a:moveTo>
                  <a:pt x="0" y="0"/>
                </a:moveTo>
                <a:cubicBezTo>
                  <a:pt x="186808" y="665595"/>
                  <a:pt x="8190" y="1756799"/>
                  <a:pt x="1001120" y="2244729"/>
                </a:cubicBezTo>
                <a:cubicBezTo>
                  <a:pt x="1971686" y="2832557"/>
                  <a:pt x="3791054" y="3087075"/>
                  <a:pt x="5746595" y="3246840"/>
                </a:cubicBezTo>
              </a:path>
            </a:pathLst>
          </a:custGeom>
          <a:noFill/>
          <a:ln w="76200">
            <a:solidFill>
              <a:schemeClr val="accent1">
                <a:lumMod val="20000"/>
                <a:lumOff val="80000"/>
              </a:schemeClr>
            </a:solidFill>
            <a:headEnd type="none" w="med" len="med"/>
            <a:tailEnd type="arrow" w="med" len="med"/>
            <a:extLst>
              <a:ext uri="{C807C97D-BFC1-408E-A445-0C87EB9F89A2}">
                <ask:lineSketchStyleProps xmlns:ask="http://schemas.microsoft.com/office/drawing/2018/sketchyshapes" sd="3892157197">
                  <a:custGeom>
                    <a:avLst/>
                    <a:gdLst>
                      <a:gd name="connsiteX0" fmla="*/ 0 w 5419492"/>
                      <a:gd name="connsiteY0" fmla="*/ 0 h 3010829"/>
                      <a:gd name="connsiteX1" fmla="*/ 944136 w 5419492"/>
                      <a:gd name="connsiteY1" fmla="*/ 2081561 h 3010829"/>
                      <a:gd name="connsiteX2" fmla="*/ 5419492 w 5419492"/>
                      <a:gd name="connsiteY2" fmla="*/ 3010829 h 3010829"/>
                    </a:gdLst>
                    <a:ahLst/>
                    <a:cxnLst>
                      <a:cxn ang="0">
                        <a:pos x="connsiteX0" y="connsiteY0"/>
                      </a:cxn>
                      <a:cxn ang="0">
                        <a:pos x="connsiteX1" y="connsiteY1"/>
                      </a:cxn>
                      <a:cxn ang="0">
                        <a:pos x="connsiteX2" y="connsiteY2"/>
                      </a:cxn>
                    </a:cxnLst>
                    <a:rect l="l" t="t" r="r" b="b"/>
                    <a:pathLst>
                      <a:path w="5419492" h="3010829">
                        <a:moveTo>
                          <a:pt x="0" y="0"/>
                        </a:moveTo>
                        <a:cubicBezTo>
                          <a:pt x="20443" y="789878"/>
                          <a:pt x="40887" y="1579756"/>
                          <a:pt x="944136" y="2081561"/>
                        </a:cubicBezTo>
                        <a:cubicBezTo>
                          <a:pt x="1847385" y="2583366"/>
                          <a:pt x="3633438" y="2797097"/>
                          <a:pt x="5419492" y="3010829"/>
                        </a:cubicBezTo>
                      </a:path>
                    </a:pathLst>
                  </a:custGeom>
                  <ask:type>
                    <ask:lineSketchScribbl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A712303D-EA93-4F9E-B136-AF0297B33181}"/>
              </a:ext>
            </a:extLst>
          </p:cNvPr>
          <p:cNvGrpSpPr/>
          <p:nvPr/>
        </p:nvGrpSpPr>
        <p:grpSpPr>
          <a:xfrm>
            <a:off x="3605928" y="2542013"/>
            <a:ext cx="563317" cy="281166"/>
            <a:chOff x="2848214" y="398120"/>
            <a:chExt cx="4452119" cy="3145906"/>
          </a:xfrm>
        </p:grpSpPr>
        <p:sp>
          <p:nvSpPr>
            <p:cNvPr id="28" name="Isosceles Triangle 27">
              <a:extLst>
                <a:ext uri="{FF2B5EF4-FFF2-40B4-BE49-F238E27FC236}">
                  <a16:creationId xmlns:a16="http://schemas.microsoft.com/office/drawing/2014/main" id="{2988917B-E478-4F8D-B29C-742D7F3CF369}"/>
                </a:ext>
              </a:extLst>
            </p:cNvPr>
            <p:cNvSpPr/>
            <p:nvPr/>
          </p:nvSpPr>
          <p:spPr>
            <a:xfrm>
              <a:off x="4044922" y="398120"/>
              <a:ext cx="2058699" cy="1255907"/>
            </a:xfrm>
            <a:prstGeom prs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solidFill>
                    <a:schemeClr val="accent5">
                      <a:lumMod val="60000"/>
                      <a:lumOff val="40000"/>
                    </a:schemeClr>
                  </a:solidFill>
                </a:rPr>
                <a:t>Functional </a:t>
              </a:r>
              <a:br>
                <a:rPr lang="en-US" sz="100" dirty="0">
                  <a:solidFill>
                    <a:schemeClr val="accent5">
                      <a:lumMod val="60000"/>
                      <a:lumOff val="40000"/>
                    </a:schemeClr>
                  </a:solidFill>
                </a:rPr>
              </a:br>
              <a:r>
                <a:rPr lang="en-US" sz="100" dirty="0">
                  <a:solidFill>
                    <a:schemeClr val="accent5">
                      <a:lumMod val="60000"/>
                      <a:lumOff val="40000"/>
                    </a:schemeClr>
                  </a:solidFill>
                </a:rPr>
                <a:t>Debt</a:t>
              </a:r>
            </a:p>
          </p:txBody>
        </p:sp>
        <p:sp>
          <p:nvSpPr>
            <p:cNvPr id="29" name="Trapezoid 28">
              <a:extLst>
                <a:ext uri="{FF2B5EF4-FFF2-40B4-BE49-F238E27FC236}">
                  <a16:creationId xmlns:a16="http://schemas.microsoft.com/office/drawing/2014/main" id="{60932295-A182-4986-A2E5-E5BCAC8B01A5}"/>
                </a:ext>
              </a:extLst>
            </p:cNvPr>
            <p:cNvSpPr/>
            <p:nvPr/>
          </p:nvSpPr>
          <p:spPr>
            <a:xfrm>
              <a:off x="2848214" y="2926992"/>
              <a:ext cx="4452119" cy="617034"/>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 dirty="0">
                  <a:solidFill>
                    <a:schemeClr val="accent5">
                      <a:lumMod val="60000"/>
                      <a:lumOff val="40000"/>
                    </a:schemeClr>
                  </a:solidFill>
                </a:rPr>
                <a:t>Team Process Debt</a:t>
              </a:r>
            </a:p>
          </p:txBody>
        </p:sp>
        <p:sp>
          <p:nvSpPr>
            <p:cNvPr id="30" name="Trapezoid 29">
              <a:extLst>
                <a:ext uri="{FF2B5EF4-FFF2-40B4-BE49-F238E27FC236}">
                  <a16:creationId xmlns:a16="http://schemas.microsoft.com/office/drawing/2014/main" id="{DC7B2083-81D1-4746-8371-D4A3011F40A6}"/>
                </a:ext>
              </a:extLst>
            </p:cNvPr>
            <p:cNvSpPr/>
            <p:nvPr/>
          </p:nvSpPr>
          <p:spPr>
            <a:xfrm>
              <a:off x="3333187" y="1685727"/>
              <a:ext cx="3483925" cy="1186176"/>
            </a:xfrm>
            <a:prstGeom prst="trapezoid">
              <a:avLst>
                <a:gd name="adj" fmla="val 70783"/>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 dirty="0">
                <a:solidFill>
                  <a:schemeClr val="accent5">
                    <a:lumMod val="60000"/>
                    <a:lumOff val="40000"/>
                  </a:schemeClr>
                </a:solidFill>
              </a:endParaRPr>
            </a:p>
          </p:txBody>
        </p:sp>
        <p:sp>
          <p:nvSpPr>
            <p:cNvPr id="31" name="TextBox 30">
              <a:extLst>
                <a:ext uri="{FF2B5EF4-FFF2-40B4-BE49-F238E27FC236}">
                  <a16:creationId xmlns:a16="http://schemas.microsoft.com/office/drawing/2014/main" id="{1B237A95-CCAC-4937-9EE9-C66C7C7A877C}"/>
                </a:ext>
              </a:extLst>
            </p:cNvPr>
            <p:cNvSpPr txBox="1"/>
            <p:nvPr/>
          </p:nvSpPr>
          <p:spPr>
            <a:xfrm>
              <a:off x="5274534" y="2210793"/>
              <a:ext cx="988739" cy="172184"/>
            </a:xfrm>
            <a:prstGeom prst="rect">
              <a:avLst/>
            </a:prstGeom>
            <a:noFill/>
          </p:spPr>
          <p:txBody>
            <a:bodyPr wrap="square" lIns="0" tIns="0" rIns="0" bIns="0" rtlCol="0">
              <a:spAutoFit/>
            </a:bodyPr>
            <a:lstStyle/>
            <a:p>
              <a:pPr algn="ctr"/>
              <a:r>
                <a:rPr lang="en-US" sz="100" dirty="0">
                  <a:solidFill>
                    <a:schemeClr val="accent5">
                      <a:lumMod val="60000"/>
                      <a:lumOff val="40000"/>
                    </a:schemeClr>
                  </a:solidFill>
                </a:rPr>
                <a:t>Ops Debt</a:t>
              </a:r>
            </a:p>
          </p:txBody>
        </p:sp>
        <p:cxnSp>
          <p:nvCxnSpPr>
            <p:cNvPr id="32" name="Straight Connector 31">
              <a:extLst>
                <a:ext uri="{FF2B5EF4-FFF2-40B4-BE49-F238E27FC236}">
                  <a16:creationId xmlns:a16="http://schemas.microsoft.com/office/drawing/2014/main" id="{C4E19F41-29DE-4C92-8A4D-5DC93F2EDA8A}"/>
                </a:ext>
              </a:extLst>
            </p:cNvPr>
            <p:cNvCxnSpPr/>
            <p:nvPr/>
          </p:nvCxnSpPr>
          <p:spPr>
            <a:xfrm>
              <a:off x="4522745" y="1685727"/>
              <a:ext cx="1045431" cy="1186176"/>
            </a:xfrm>
            <a:prstGeom prst="line">
              <a:avLst/>
            </a:prstGeom>
          </p:spPr>
          <p:style>
            <a:lnRef idx="1">
              <a:schemeClr val="dk1"/>
            </a:lnRef>
            <a:fillRef idx="0">
              <a:schemeClr val="dk1"/>
            </a:fillRef>
            <a:effectRef idx="0">
              <a:schemeClr val="dk1"/>
            </a:effectRef>
            <a:fontRef idx="minor">
              <a:schemeClr val="tx1"/>
            </a:fontRef>
          </p:style>
        </p:cxnSp>
        <p:sp>
          <p:nvSpPr>
            <p:cNvPr id="33" name="TextBox 32">
              <a:extLst>
                <a:ext uri="{FF2B5EF4-FFF2-40B4-BE49-F238E27FC236}">
                  <a16:creationId xmlns:a16="http://schemas.microsoft.com/office/drawing/2014/main" id="{BB57C884-40F7-47A8-8370-35EAC2777606}"/>
                </a:ext>
              </a:extLst>
            </p:cNvPr>
            <p:cNvSpPr txBox="1"/>
            <p:nvPr/>
          </p:nvSpPr>
          <p:spPr>
            <a:xfrm>
              <a:off x="3909893" y="2210793"/>
              <a:ext cx="988739" cy="172184"/>
            </a:xfrm>
            <a:prstGeom prst="rect">
              <a:avLst/>
            </a:prstGeom>
            <a:noFill/>
          </p:spPr>
          <p:txBody>
            <a:bodyPr wrap="square" lIns="0" tIns="0" rIns="0" bIns="0" rtlCol="0">
              <a:spAutoFit/>
            </a:bodyPr>
            <a:lstStyle/>
            <a:p>
              <a:pPr algn="ctr"/>
              <a:r>
                <a:rPr lang="en-US" sz="100" dirty="0">
                  <a:solidFill>
                    <a:schemeClr val="accent5">
                      <a:lumMod val="60000"/>
                      <a:lumOff val="40000"/>
                    </a:schemeClr>
                  </a:solidFill>
                </a:rPr>
                <a:t>Tech Debt</a:t>
              </a:r>
            </a:p>
          </p:txBody>
        </p:sp>
      </p:grpSp>
      <p:sp>
        <p:nvSpPr>
          <p:cNvPr id="2" name="Title 1">
            <a:extLst>
              <a:ext uri="{FF2B5EF4-FFF2-40B4-BE49-F238E27FC236}">
                <a16:creationId xmlns:a16="http://schemas.microsoft.com/office/drawing/2014/main" id="{A02B3628-D472-4E14-AA38-5FAEE37F3EF8}"/>
              </a:ext>
            </a:extLst>
          </p:cNvPr>
          <p:cNvSpPr>
            <a:spLocks noGrp="1"/>
          </p:cNvSpPr>
          <p:nvPr>
            <p:ph type="title"/>
          </p:nvPr>
        </p:nvSpPr>
        <p:spPr/>
        <p:txBody>
          <a:bodyPr/>
          <a:lstStyle/>
          <a:p>
            <a:r>
              <a:rPr lang="en-US" dirty="0"/>
              <a:t>From What (via Why) to How?</a:t>
            </a:r>
          </a:p>
        </p:txBody>
      </p:sp>
      <p:pic>
        <p:nvPicPr>
          <p:cNvPr id="7" name="Content Placeholder 6" descr="User with solid fill">
            <a:extLst>
              <a:ext uri="{FF2B5EF4-FFF2-40B4-BE49-F238E27FC236}">
                <a16:creationId xmlns:a16="http://schemas.microsoft.com/office/drawing/2014/main" id="{4AA28828-AE73-4859-9CBE-A3BEB907BE2D}"/>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62636" y="606634"/>
            <a:ext cx="914400" cy="914400"/>
          </a:xfrm>
        </p:spPr>
      </p:pic>
      <p:sp>
        <p:nvSpPr>
          <p:cNvPr id="4" name="Footer Placeholder 3">
            <a:extLst>
              <a:ext uri="{FF2B5EF4-FFF2-40B4-BE49-F238E27FC236}">
                <a16:creationId xmlns:a16="http://schemas.microsoft.com/office/drawing/2014/main" id="{9C36C882-49EF-47F7-BD52-CAC096548147}"/>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9" name="Picture 8">
            <a:extLst>
              <a:ext uri="{FF2B5EF4-FFF2-40B4-BE49-F238E27FC236}">
                <a16:creationId xmlns:a16="http://schemas.microsoft.com/office/drawing/2014/main" id="{D6EE1DA8-1C59-46F7-AA9D-CA01C419C740}"/>
              </a:ext>
            </a:extLst>
          </p:cNvPr>
          <p:cNvPicPr>
            <a:picLocks noChangeAspect="1"/>
          </p:cNvPicPr>
          <p:nvPr/>
        </p:nvPicPr>
        <p:blipFill>
          <a:blip r:embed="rId4"/>
          <a:stretch>
            <a:fillRect/>
          </a:stretch>
        </p:blipFill>
        <p:spPr>
          <a:xfrm>
            <a:off x="6580119" y="4156981"/>
            <a:ext cx="1215187" cy="720183"/>
          </a:xfrm>
          <a:prstGeom prst="rect">
            <a:avLst/>
          </a:prstGeom>
        </p:spPr>
      </p:pic>
      <p:pic>
        <p:nvPicPr>
          <p:cNvPr id="14" name="Graphic 13" descr="Programmer female outline">
            <a:extLst>
              <a:ext uri="{FF2B5EF4-FFF2-40B4-BE49-F238E27FC236}">
                <a16:creationId xmlns:a16="http://schemas.microsoft.com/office/drawing/2014/main" id="{737B2B26-867A-4FA5-A05E-29D8B3B1B63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187712" y="3506655"/>
            <a:ext cx="658546" cy="658546"/>
          </a:xfrm>
          <a:prstGeom prst="rect">
            <a:avLst/>
          </a:prstGeom>
        </p:spPr>
      </p:pic>
      <p:pic>
        <p:nvPicPr>
          <p:cNvPr id="16" name="Graphic 15" descr="Programmer male with solid fill">
            <a:extLst>
              <a:ext uri="{FF2B5EF4-FFF2-40B4-BE49-F238E27FC236}">
                <a16:creationId xmlns:a16="http://schemas.microsoft.com/office/drawing/2014/main" id="{9D4AF33A-8B14-4C49-B343-E5BE5088971B}"/>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6049481" y="4030145"/>
            <a:ext cx="658546" cy="658546"/>
          </a:xfrm>
          <a:prstGeom prst="rect">
            <a:avLst/>
          </a:prstGeom>
        </p:spPr>
      </p:pic>
      <p:sp>
        <p:nvSpPr>
          <p:cNvPr id="3" name="TextBox 2">
            <a:extLst>
              <a:ext uri="{FF2B5EF4-FFF2-40B4-BE49-F238E27FC236}">
                <a16:creationId xmlns:a16="http://schemas.microsoft.com/office/drawing/2014/main" id="{FF758173-457A-45D6-8C90-AB59D898CDA8}"/>
              </a:ext>
            </a:extLst>
          </p:cNvPr>
          <p:cNvSpPr txBox="1"/>
          <p:nvPr/>
        </p:nvSpPr>
        <p:spPr>
          <a:xfrm>
            <a:off x="862361" y="1063834"/>
            <a:ext cx="1987595" cy="830997"/>
          </a:xfrm>
          <a:prstGeom prst="rect">
            <a:avLst/>
          </a:prstGeom>
          <a:noFill/>
        </p:spPr>
        <p:txBody>
          <a:bodyPr wrap="none" lIns="0" tIns="0" rIns="0" bIns="0" rtlCol="0">
            <a:spAutoFit/>
          </a:bodyPr>
          <a:lstStyle/>
          <a:p>
            <a:r>
              <a:rPr lang="en-US" sz="5400" dirty="0"/>
              <a:t>WHAT</a:t>
            </a:r>
          </a:p>
        </p:txBody>
      </p:sp>
      <p:sp>
        <p:nvSpPr>
          <p:cNvPr id="6" name="TextBox 5">
            <a:extLst>
              <a:ext uri="{FF2B5EF4-FFF2-40B4-BE49-F238E27FC236}">
                <a16:creationId xmlns:a16="http://schemas.microsoft.com/office/drawing/2014/main" id="{CE730988-0DBE-47B9-9221-134FBAEC4C2E}"/>
              </a:ext>
            </a:extLst>
          </p:cNvPr>
          <p:cNvSpPr txBox="1"/>
          <p:nvPr/>
        </p:nvSpPr>
        <p:spPr>
          <a:xfrm>
            <a:off x="2796982" y="1784621"/>
            <a:ext cx="621965"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glossary</a:t>
            </a:r>
          </a:p>
        </p:txBody>
      </p:sp>
      <p:sp>
        <p:nvSpPr>
          <p:cNvPr id="15" name="TextBox 14">
            <a:extLst>
              <a:ext uri="{FF2B5EF4-FFF2-40B4-BE49-F238E27FC236}">
                <a16:creationId xmlns:a16="http://schemas.microsoft.com/office/drawing/2014/main" id="{21F883AB-8A74-4201-AE3B-A00D458F2D68}"/>
              </a:ext>
            </a:extLst>
          </p:cNvPr>
          <p:cNvSpPr txBox="1"/>
          <p:nvPr/>
        </p:nvSpPr>
        <p:spPr>
          <a:xfrm>
            <a:off x="1990622" y="2626086"/>
            <a:ext cx="389530"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epics</a:t>
            </a:r>
          </a:p>
        </p:txBody>
      </p:sp>
      <p:sp>
        <p:nvSpPr>
          <p:cNvPr id="18" name="TextBox 17">
            <a:extLst>
              <a:ext uri="{FF2B5EF4-FFF2-40B4-BE49-F238E27FC236}">
                <a16:creationId xmlns:a16="http://schemas.microsoft.com/office/drawing/2014/main" id="{FEF96493-F8C3-4BDF-BD7B-C78BA5E55B3E}"/>
              </a:ext>
            </a:extLst>
          </p:cNvPr>
          <p:cNvSpPr txBox="1"/>
          <p:nvPr/>
        </p:nvSpPr>
        <p:spPr>
          <a:xfrm>
            <a:off x="3534776" y="2478369"/>
            <a:ext cx="325410"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debt</a:t>
            </a:r>
          </a:p>
        </p:txBody>
      </p:sp>
      <p:sp>
        <p:nvSpPr>
          <p:cNvPr id="34" name="TextBox 33">
            <a:extLst>
              <a:ext uri="{FF2B5EF4-FFF2-40B4-BE49-F238E27FC236}">
                <a16:creationId xmlns:a16="http://schemas.microsoft.com/office/drawing/2014/main" id="{E68BA9D5-A3AC-4532-9234-4F41C6B774C5}"/>
              </a:ext>
            </a:extLst>
          </p:cNvPr>
          <p:cNvSpPr txBox="1"/>
          <p:nvPr/>
        </p:nvSpPr>
        <p:spPr>
          <a:xfrm>
            <a:off x="1942558" y="3735900"/>
            <a:ext cx="492122"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stories</a:t>
            </a:r>
          </a:p>
        </p:txBody>
      </p:sp>
      <p:sp>
        <p:nvSpPr>
          <p:cNvPr id="35" name="TextBox 34">
            <a:extLst>
              <a:ext uri="{FF2B5EF4-FFF2-40B4-BE49-F238E27FC236}">
                <a16:creationId xmlns:a16="http://schemas.microsoft.com/office/drawing/2014/main" id="{BAB89705-EA75-44C0-A96F-15230C2C9AF4}"/>
              </a:ext>
            </a:extLst>
          </p:cNvPr>
          <p:cNvSpPr txBox="1"/>
          <p:nvPr/>
        </p:nvSpPr>
        <p:spPr>
          <a:xfrm>
            <a:off x="2700732" y="4626468"/>
            <a:ext cx="1030731"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test scenarios</a:t>
            </a:r>
          </a:p>
        </p:txBody>
      </p:sp>
      <p:sp>
        <p:nvSpPr>
          <p:cNvPr id="36" name="TextBox 35">
            <a:extLst>
              <a:ext uri="{FF2B5EF4-FFF2-40B4-BE49-F238E27FC236}">
                <a16:creationId xmlns:a16="http://schemas.microsoft.com/office/drawing/2014/main" id="{E2F6904B-0EFC-43BA-AA9F-7318671514BF}"/>
              </a:ext>
            </a:extLst>
          </p:cNvPr>
          <p:cNvSpPr txBox="1"/>
          <p:nvPr/>
        </p:nvSpPr>
        <p:spPr>
          <a:xfrm>
            <a:off x="4091351" y="2969883"/>
            <a:ext cx="1030731" cy="307777"/>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technical life cycle management</a:t>
            </a:r>
          </a:p>
        </p:txBody>
      </p:sp>
      <p:sp>
        <p:nvSpPr>
          <p:cNvPr id="37" name="TextBox 36">
            <a:extLst>
              <a:ext uri="{FF2B5EF4-FFF2-40B4-BE49-F238E27FC236}">
                <a16:creationId xmlns:a16="http://schemas.microsoft.com/office/drawing/2014/main" id="{735B22DE-EFA2-4761-BB13-00CF7CC9AF34}"/>
              </a:ext>
            </a:extLst>
          </p:cNvPr>
          <p:cNvSpPr txBox="1"/>
          <p:nvPr/>
        </p:nvSpPr>
        <p:spPr>
          <a:xfrm>
            <a:off x="2441324" y="3318878"/>
            <a:ext cx="278923" cy="200055"/>
          </a:xfrm>
          <a:prstGeom prst="rect">
            <a:avLst/>
          </a:prstGeom>
          <a:noFill/>
        </p:spPr>
        <p:txBody>
          <a:bodyPr wrap="none" lIns="0" tIns="0" rIns="0" bIns="0" rtlCol="0">
            <a:spAutoFit/>
          </a:bodyPr>
          <a:lstStyle/>
          <a:p>
            <a:r>
              <a:rPr lang="en-US" sz="1300" dirty="0" err="1">
                <a:solidFill>
                  <a:schemeClr val="accent5">
                    <a:lumMod val="60000"/>
                    <a:lumOff val="40000"/>
                  </a:schemeClr>
                </a:solidFill>
              </a:rPr>
              <a:t>bdd</a:t>
            </a:r>
            <a:endParaRPr lang="en-US" sz="1300" dirty="0">
              <a:solidFill>
                <a:schemeClr val="accent5">
                  <a:lumMod val="60000"/>
                  <a:lumOff val="40000"/>
                </a:schemeClr>
              </a:solidFill>
            </a:endParaRPr>
          </a:p>
        </p:txBody>
      </p:sp>
      <p:sp>
        <p:nvSpPr>
          <p:cNvPr id="38" name="TextBox 37">
            <a:extLst>
              <a:ext uri="{FF2B5EF4-FFF2-40B4-BE49-F238E27FC236}">
                <a16:creationId xmlns:a16="http://schemas.microsoft.com/office/drawing/2014/main" id="{DECA5886-F8C2-48F0-A1A6-84332FE3A425}"/>
              </a:ext>
            </a:extLst>
          </p:cNvPr>
          <p:cNvSpPr txBox="1"/>
          <p:nvPr/>
        </p:nvSpPr>
        <p:spPr>
          <a:xfrm>
            <a:off x="4454844" y="3767044"/>
            <a:ext cx="1030731" cy="307777"/>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non-functional requirements</a:t>
            </a:r>
          </a:p>
        </p:txBody>
      </p:sp>
      <p:sp>
        <p:nvSpPr>
          <p:cNvPr id="39" name="TextBox 38">
            <a:extLst>
              <a:ext uri="{FF2B5EF4-FFF2-40B4-BE49-F238E27FC236}">
                <a16:creationId xmlns:a16="http://schemas.microsoft.com/office/drawing/2014/main" id="{A92DB274-2076-4364-94C0-7FFC1C726D92}"/>
              </a:ext>
            </a:extLst>
          </p:cNvPr>
          <p:cNvSpPr txBox="1"/>
          <p:nvPr/>
        </p:nvSpPr>
        <p:spPr>
          <a:xfrm>
            <a:off x="3363011" y="4248703"/>
            <a:ext cx="1030731" cy="307777"/>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functional requirements</a:t>
            </a:r>
          </a:p>
        </p:txBody>
      </p:sp>
      <p:sp>
        <p:nvSpPr>
          <p:cNvPr id="40" name="TextBox 39">
            <a:extLst>
              <a:ext uri="{FF2B5EF4-FFF2-40B4-BE49-F238E27FC236}">
                <a16:creationId xmlns:a16="http://schemas.microsoft.com/office/drawing/2014/main" id="{CAA91298-FFB9-4CC4-92D6-02244527AAE5}"/>
              </a:ext>
            </a:extLst>
          </p:cNvPr>
          <p:cNvSpPr txBox="1"/>
          <p:nvPr/>
        </p:nvSpPr>
        <p:spPr>
          <a:xfrm>
            <a:off x="5051658" y="3012241"/>
            <a:ext cx="1030731" cy="153888"/>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solution design</a:t>
            </a:r>
          </a:p>
        </p:txBody>
      </p:sp>
      <p:sp>
        <p:nvSpPr>
          <p:cNvPr id="41" name="TextBox 40">
            <a:extLst>
              <a:ext uri="{FF2B5EF4-FFF2-40B4-BE49-F238E27FC236}">
                <a16:creationId xmlns:a16="http://schemas.microsoft.com/office/drawing/2014/main" id="{1CE73887-44F1-4A67-A23B-EFAD51328215}"/>
              </a:ext>
            </a:extLst>
          </p:cNvPr>
          <p:cNvSpPr txBox="1"/>
          <p:nvPr/>
        </p:nvSpPr>
        <p:spPr>
          <a:xfrm>
            <a:off x="5517998" y="3700538"/>
            <a:ext cx="1030731" cy="153888"/>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technical design</a:t>
            </a:r>
          </a:p>
        </p:txBody>
      </p:sp>
      <p:sp>
        <p:nvSpPr>
          <p:cNvPr id="42" name="TextBox 41">
            <a:extLst>
              <a:ext uri="{FF2B5EF4-FFF2-40B4-BE49-F238E27FC236}">
                <a16:creationId xmlns:a16="http://schemas.microsoft.com/office/drawing/2014/main" id="{43FC2487-FE60-4B50-A38B-6D007A1405BA}"/>
              </a:ext>
            </a:extLst>
          </p:cNvPr>
          <p:cNvSpPr txBox="1"/>
          <p:nvPr/>
        </p:nvSpPr>
        <p:spPr>
          <a:xfrm>
            <a:off x="3602099" y="2137069"/>
            <a:ext cx="827150"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data model</a:t>
            </a:r>
          </a:p>
        </p:txBody>
      </p:sp>
      <p:sp>
        <p:nvSpPr>
          <p:cNvPr id="43" name="TextBox 42">
            <a:extLst>
              <a:ext uri="{FF2B5EF4-FFF2-40B4-BE49-F238E27FC236}">
                <a16:creationId xmlns:a16="http://schemas.microsoft.com/office/drawing/2014/main" id="{A22000FF-D452-4C8E-8973-EF461A42F097}"/>
              </a:ext>
            </a:extLst>
          </p:cNvPr>
          <p:cNvSpPr txBox="1"/>
          <p:nvPr/>
        </p:nvSpPr>
        <p:spPr>
          <a:xfrm>
            <a:off x="3857118" y="1314364"/>
            <a:ext cx="1253548" cy="615553"/>
          </a:xfrm>
          <a:prstGeom prst="rect">
            <a:avLst/>
          </a:prstGeom>
          <a:noFill/>
        </p:spPr>
        <p:txBody>
          <a:bodyPr wrap="none" lIns="0" tIns="0" rIns="0" bIns="0" rtlCol="0">
            <a:spAutoFit/>
          </a:bodyPr>
          <a:lstStyle/>
          <a:p>
            <a:r>
              <a:rPr lang="en-US" sz="4000" dirty="0"/>
              <a:t>HOW</a:t>
            </a:r>
          </a:p>
        </p:txBody>
      </p:sp>
      <p:sp>
        <p:nvSpPr>
          <p:cNvPr id="44" name="TextBox 43">
            <a:extLst>
              <a:ext uri="{FF2B5EF4-FFF2-40B4-BE49-F238E27FC236}">
                <a16:creationId xmlns:a16="http://schemas.microsoft.com/office/drawing/2014/main" id="{D75FA750-12C0-4DBD-9EF9-71517EAAA445}"/>
              </a:ext>
            </a:extLst>
          </p:cNvPr>
          <p:cNvSpPr txBox="1"/>
          <p:nvPr/>
        </p:nvSpPr>
        <p:spPr>
          <a:xfrm>
            <a:off x="417685" y="2296797"/>
            <a:ext cx="882870" cy="369332"/>
          </a:xfrm>
          <a:prstGeom prst="rect">
            <a:avLst/>
          </a:prstGeom>
          <a:noFill/>
        </p:spPr>
        <p:txBody>
          <a:bodyPr wrap="none" lIns="0" tIns="0" rIns="0" bIns="0" rtlCol="0">
            <a:spAutoFit/>
          </a:bodyPr>
          <a:lstStyle/>
          <a:p>
            <a:r>
              <a:rPr lang="en-US" sz="2400" dirty="0"/>
              <a:t>WHAT</a:t>
            </a:r>
          </a:p>
        </p:txBody>
      </p:sp>
      <p:sp>
        <p:nvSpPr>
          <p:cNvPr id="45" name="TextBox 44">
            <a:extLst>
              <a:ext uri="{FF2B5EF4-FFF2-40B4-BE49-F238E27FC236}">
                <a16:creationId xmlns:a16="http://schemas.microsoft.com/office/drawing/2014/main" id="{C06F7AD5-4136-42DC-AA9D-4C15B9E76EAE}"/>
              </a:ext>
            </a:extLst>
          </p:cNvPr>
          <p:cNvSpPr txBox="1"/>
          <p:nvPr/>
        </p:nvSpPr>
        <p:spPr>
          <a:xfrm>
            <a:off x="840736" y="2741451"/>
            <a:ext cx="882870" cy="369332"/>
          </a:xfrm>
          <a:prstGeom prst="rect">
            <a:avLst/>
          </a:prstGeom>
          <a:noFill/>
        </p:spPr>
        <p:txBody>
          <a:bodyPr wrap="none" lIns="0" tIns="0" rIns="0" bIns="0" rtlCol="0">
            <a:spAutoFit/>
          </a:bodyPr>
          <a:lstStyle/>
          <a:p>
            <a:r>
              <a:rPr lang="en-US" sz="2400" dirty="0"/>
              <a:t>WHAT</a:t>
            </a:r>
          </a:p>
        </p:txBody>
      </p:sp>
      <p:sp>
        <p:nvSpPr>
          <p:cNvPr id="46" name="TextBox 45">
            <a:extLst>
              <a:ext uri="{FF2B5EF4-FFF2-40B4-BE49-F238E27FC236}">
                <a16:creationId xmlns:a16="http://schemas.microsoft.com/office/drawing/2014/main" id="{F2FFB262-E725-4B28-92C2-526F87E24B45}"/>
              </a:ext>
            </a:extLst>
          </p:cNvPr>
          <p:cNvSpPr txBox="1"/>
          <p:nvPr/>
        </p:nvSpPr>
        <p:spPr>
          <a:xfrm>
            <a:off x="1235802" y="2391525"/>
            <a:ext cx="882870" cy="369332"/>
          </a:xfrm>
          <a:prstGeom prst="rect">
            <a:avLst/>
          </a:prstGeom>
          <a:noFill/>
        </p:spPr>
        <p:txBody>
          <a:bodyPr wrap="none" lIns="0" tIns="0" rIns="0" bIns="0" rtlCol="0">
            <a:spAutoFit/>
          </a:bodyPr>
          <a:lstStyle/>
          <a:p>
            <a:r>
              <a:rPr lang="en-US" sz="2400" dirty="0"/>
              <a:t>WHAT</a:t>
            </a:r>
          </a:p>
        </p:txBody>
      </p:sp>
      <p:sp>
        <p:nvSpPr>
          <p:cNvPr id="47" name="TextBox 46">
            <a:extLst>
              <a:ext uri="{FF2B5EF4-FFF2-40B4-BE49-F238E27FC236}">
                <a16:creationId xmlns:a16="http://schemas.microsoft.com/office/drawing/2014/main" id="{CA7A816F-A4C1-4CE1-8761-E9A20397D02A}"/>
              </a:ext>
            </a:extLst>
          </p:cNvPr>
          <p:cNvSpPr txBox="1"/>
          <p:nvPr/>
        </p:nvSpPr>
        <p:spPr>
          <a:xfrm>
            <a:off x="1124441" y="4074226"/>
            <a:ext cx="442237" cy="184666"/>
          </a:xfrm>
          <a:prstGeom prst="rect">
            <a:avLst/>
          </a:prstGeom>
          <a:noFill/>
        </p:spPr>
        <p:txBody>
          <a:bodyPr wrap="none" lIns="0" tIns="0" rIns="0" bIns="0" rtlCol="0">
            <a:spAutoFit/>
          </a:bodyPr>
          <a:lstStyle/>
          <a:p>
            <a:r>
              <a:rPr lang="en-US" sz="1200" dirty="0"/>
              <a:t>WHAT</a:t>
            </a:r>
          </a:p>
        </p:txBody>
      </p:sp>
      <p:sp>
        <p:nvSpPr>
          <p:cNvPr id="48" name="TextBox 47">
            <a:extLst>
              <a:ext uri="{FF2B5EF4-FFF2-40B4-BE49-F238E27FC236}">
                <a16:creationId xmlns:a16="http://schemas.microsoft.com/office/drawing/2014/main" id="{EB753F00-EEA4-4ECC-AFD4-5FE3C1E5D32B}"/>
              </a:ext>
            </a:extLst>
          </p:cNvPr>
          <p:cNvSpPr txBox="1"/>
          <p:nvPr/>
        </p:nvSpPr>
        <p:spPr>
          <a:xfrm>
            <a:off x="1539861" y="4742232"/>
            <a:ext cx="442237" cy="184666"/>
          </a:xfrm>
          <a:prstGeom prst="rect">
            <a:avLst/>
          </a:prstGeom>
          <a:noFill/>
        </p:spPr>
        <p:txBody>
          <a:bodyPr wrap="none" lIns="0" tIns="0" rIns="0" bIns="0" rtlCol="0">
            <a:spAutoFit/>
          </a:bodyPr>
          <a:lstStyle/>
          <a:p>
            <a:r>
              <a:rPr lang="en-US" sz="1200" dirty="0"/>
              <a:t>WHAT</a:t>
            </a:r>
          </a:p>
        </p:txBody>
      </p:sp>
      <p:sp>
        <p:nvSpPr>
          <p:cNvPr id="49" name="TextBox 48">
            <a:extLst>
              <a:ext uri="{FF2B5EF4-FFF2-40B4-BE49-F238E27FC236}">
                <a16:creationId xmlns:a16="http://schemas.microsoft.com/office/drawing/2014/main" id="{72603345-168E-4303-8B92-5426C48AD76E}"/>
              </a:ext>
            </a:extLst>
          </p:cNvPr>
          <p:cNvSpPr txBox="1"/>
          <p:nvPr/>
        </p:nvSpPr>
        <p:spPr>
          <a:xfrm>
            <a:off x="1942558" y="4168954"/>
            <a:ext cx="442237" cy="184666"/>
          </a:xfrm>
          <a:prstGeom prst="rect">
            <a:avLst/>
          </a:prstGeom>
          <a:noFill/>
        </p:spPr>
        <p:txBody>
          <a:bodyPr wrap="none" lIns="0" tIns="0" rIns="0" bIns="0" rtlCol="0">
            <a:spAutoFit/>
          </a:bodyPr>
          <a:lstStyle/>
          <a:p>
            <a:r>
              <a:rPr lang="en-US" sz="1200" dirty="0"/>
              <a:t>WHAT</a:t>
            </a:r>
          </a:p>
        </p:txBody>
      </p:sp>
      <p:sp>
        <p:nvSpPr>
          <p:cNvPr id="50" name="TextBox 49">
            <a:extLst>
              <a:ext uri="{FF2B5EF4-FFF2-40B4-BE49-F238E27FC236}">
                <a16:creationId xmlns:a16="http://schemas.microsoft.com/office/drawing/2014/main" id="{4658E63C-648F-4FCC-9BEB-C05CC80BD1CC}"/>
              </a:ext>
            </a:extLst>
          </p:cNvPr>
          <p:cNvSpPr txBox="1"/>
          <p:nvPr/>
        </p:nvSpPr>
        <p:spPr>
          <a:xfrm>
            <a:off x="1536930" y="4274147"/>
            <a:ext cx="442237" cy="184666"/>
          </a:xfrm>
          <a:prstGeom prst="rect">
            <a:avLst/>
          </a:prstGeom>
          <a:noFill/>
        </p:spPr>
        <p:txBody>
          <a:bodyPr wrap="none" lIns="0" tIns="0" rIns="0" bIns="0" rtlCol="0">
            <a:spAutoFit/>
          </a:bodyPr>
          <a:lstStyle/>
          <a:p>
            <a:r>
              <a:rPr lang="en-US" sz="1200" dirty="0"/>
              <a:t>WHAT</a:t>
            </a:r>
          </a:p>
        </p:txBody>
      </p:sp>
      <p:sp>
        <p:nvSpPr>
          <p:cNvPr id="51" name="TextBox 50">
            <a:extLst>
              <a:ext uri="{FF2B5EF4-FFF2-40B4-BE49-F238E27FC236}">
                <a16:creationId xmlns:a16="http://schemas.microsoft.com/office/drawing/2014/main" id="{BAC20B28-D0F3-4EF3-A4D4-4ACFAFC2EA26}"/>
              </a:ext>
            </a:extLst>
          </p:cNvPr>
          <p:cNvSpPr txBox="1"/>
          <p:nvPr/>
        </p:nvSpPr>
        <p:spPr>
          <a:xfrm>
            <a:off x="1108882" y="4504025"/>
            <a:ext cx="588002" cy="184666"/>
          </a:xfrm>
          <a:prstGeom prst="rect">
            <a:avLst/>
          </a:prstGeom>
          <a:noFill/>
        </p:spPr>
        <p:txBody>
          <a:bodyPr wrap="square" lIns="0" tIns="0" rIns="0" bIns="0" rtlCol="0">
            <a:spAutoFit/>
          </a:bodyPr>
          <a:lstStyle/>
          <a:p>
            <a:r>
              <a:rPr lang="en-US" sz="1200" dirty="0"/>
              <a:t>WHAT</a:t>
            </a:r>
          </a:p>
        </p:txBody>
      </p:sp>
      <p:sp>
        <p:nvSpPr>
          <p:cNvPr id="52" name="TextBox 51">
            <a:extLst>
              <a:ext uri="{FF2B5EF4-FFF2-40B4-BE49-F238E27FC236}">
                <a16:creationId xmlns:a16="http://schemas.microsoft.com/office/drawing/2014/main" id="{258D2202-CBCE-4129-B1C0-BBE7953CCB4F}"/>
              </a:ext>
            </a:extLst>
          </p:cNvPr>
          <p:cNvSpPr txBox="1"/>
          <p:nvPr/>
        </p:nvSpPr>
        <p:spPr>
          <a:xfrm>
            <a:off x="1729027" y="4534135"/>
            <a:ext cx="442237" cy="184666"/>
          </a:xfrm>
          <a:prstGeom prst="rect">
            <a:avLst/>
          </a:prstGeom>
          <a:noFill/>
        </p:spPr>
        <p:txBody>
          <a:bodyPr wrap="none" lIns="0" tIns="0" rIns="0" bIns="0" rtlCol="0">
            <a:spAutoFit/>
          </a:bodyPr>
          <a:lstStyle/>
          <a:p>
            <a:r>
              <a:rPr lang="en-US" sz="1200" dirty="0"/>
              <a:t>WHAT</a:t>
            </a:r>
          </a:p>
        </p:txBody>
      </p:sp>
      <p:sp>
        <p:nvSpPr>
          <p:cNvPr id="53" name="TextBox 52">
            <a:extLst>
              <a:ext uri="{FF2B5EF4-FFF2-40B4-BE49-F238E27FC236}">
                <a16:creationId xmlns:a16="http://schemas.microsoft.com/office/drawing/2014/main" id="{AEF52D32-F714-4A7F-8113-CFB38DA72D32}"/>
              </a:ext>
            </a:extLst>
          </p:cNvPr>
          <p:cNvSpPr txBox="1"/>
          <p:nvPr/>
        </p:nvSpPr>
        <p:spPr>
          <a:xfrm>
            <a:off x="1295678" y="1944371"/>
            <a:ext cx="482504" cy="400110"/>
          </a:xfrm>
          <a:prstGeom prst="rect">
            <a:avLst/>
          </a:prstGeom>
          <a:noFill/>
        </p:spPr>
        <p:txBody>
          <a:bodyPr wrap="none" lIns="0" tIns="0" rIns="0" bIns="0" rtlCol="0">
            <a:spAutoFit/>
          </a:bodyPr>
          <a:lstStyle/>
          <a:p>
            <a:pPr algn="ctr"/>
            <a:r>
              <a:rPr lang="en-US" sz="1300" dirty="0">
                <a:solidFill>
                  <a:schemeClr val="accent5">
                    <a:lumMod val="60000"/>
                    <a:lumOff val="40000"/>
                  </a:schemeClr>
                </a:solidFill>
              </a:rPr>
              <a:t>value </a:t>
            </a:r>
          </a:p>
          <a:p>
            <a:pPr algn="ctr"/>
            <a:r>
              <a:rPr lang="en-US" sz="1300" dirty="0">
                <a:solidFill>
                  <a:schemeClr val="accent5">
                    <a:lumMod val="60000"/>
                    <a:lumOff val="40000"/>
                  </a:schemeClr>
                </a:solidFill>
              </a:rPr>
              <a:t>chains</a:t>
            </a:r>
          </a:p>
        </p:txBody>
      </p:sp>
      <p:sp>
        <p:nvSpPr>
          <p:cNvPr id="54" name="TextBox 53">
            <a:extLst>
              <a:ext uri="{FF2B5EF4-FFF2-40B4-BE49-F238E27FC236}">
                <a16:creationId xmlns:a16="http://schemas.microsoft.com/office/drawing/2014/main" id="{FDC5DD47-EFF3-4F22-BE54-7FB14C372080}"/>
              </a:ext>
            </a:extLst>
          </p:cNvPr>
          <p:cNvSpPr txBox="1"/>
          <p:nvPr/>
        </p:nvSpPr>
        <p:spPr>
          <a:xfrm>
            <a:off x="3217890" y="4209134"/>
            <a:ext cx="376706" cy="184666"/>
          </a:xfrm>
          <a:prstGeom prst="rect">
            <a:avLst/>
          </a:prstGeom>
          <a:noFill/>
        </p:spPr>
        <p:txBody>
          <a:bodyPr wrap="none" lIns="0" tIns="0" rIns="0" bIns="0" rtlCol="0">
            <a:spAutoFit/>
          </a:bodyPr>
          <a:lstStyle/>
          <a:p>
            <a:r>
              <a:rPr lang="en-US" sz="1200" dirty="0"/>
              <a:t>WHO</a:t>
            </a:r>
          </a:p>
        </p:txBody>
      </p:sp>
      <p:sp>
        <p:nvSpPr>
          <p:cNvPr id="56" name="TextBox 55">
            <a:extLst>
              <a:ext uri="{FF2B5EF4-FFF2-40B4-BE49-F238E27FC236}">
                <a16:creationId xmlns:a16="http://schemas.microsoft.com/office/drawing/2014/main" id="{BA42BC54-6C0B-4410-83E0-B992434D61F6}"/>
              </a:ext>
            </a:extLst>
          </p:cNvPr>
          <p:cNvSpPr txBox="1"/>
          <p:nvPr/>
        </p:nvSpPr>
        <p:spPr>
          <a:xfrm>
            <a:off x="2962503" y="3754240"/>
            <a:ext cx="572273" cy="184666"/>
          </a:xfrm>
          <a:prstGeom prst="rect">
            <a:avLst/>
          </a:prstGeom>
          <a:noFill/>
        </p:spPr>
        <p:txBody>
          <a:bodyPr wrap="none" lIns="0" tIns="0" rIns="0" bIns="0" rtlCol="0">
            <a:spAutoFit/>
          </a:bodyPr>
          <a:lstStyle/>
          <a:p>
            <a:r>
              <a:rPr lang="en-US" sz="1200" dirty="0"/>
              <a:t>WHERE</a:t>
            </a:r>
          </a:p>
        </p:txBody>
      </p:sp>
      <p:sp>
        <p:nvSpPr>
          <p:cNvPr id="57" name="TextBox 56">
            <a:extLst>
              <a:ext uri="{FF2B5EF4-FFF2-40B4-BE49-F238E27FC236}">
                <a16:creationId xmlns:a16="http://schemas.microsoft.com/office/drawing/2014/main" id="{5335D5C5-D1E0-4CEA-8328-E04B9E9A42E7}"/>
              </a:ext>
            </a:extLst>
          </p:cNvPr>
          <p:cNvSpPr txBox="1"/>
          <p:nvPr/>
        </p:nvSpPr>
        <p:spPr>
          <a:xfrm>
            <a:off x="2656942" y="3954480"/>
            <a:ext cx="820700" cy="184666"/>
          </a:xfrm>
          <a:prstGeom prst="rect">
            <a:avLst/>
          </a:prstGeom>
          <a:noFill/>
        </p:spPr>
        <p:txBody>
          <a:bodyPr wrap="square" lIns="0" tIns="0" rIns="0" bIns="0" rtlCol="0">
            <a:spAutoFit/>
          </a:bodyPr>
          <a:lstStyle/>
          <a:p>
            <a:r>
              <a:rPr lang="en-US" sz="1200" dirty="0"/>
              <a:t>WHEN</a:t>
            </a:r>
          </a:p>
        </p:txBody>
      </p:sp>
      <p:sp>
        <p:nvSpPr>
          <p:cNvPr id="58" name="TextBox 57">
            <a:extLst>
              <a:ext uri="{FF2B5EF4-FFF2-40B4-BE49-F238E27FC236}">
                <a16:creationId xmlns:a16="http://schemas.microsoft.com/office/drawing/2014/main" id="{6EBBBF59-0828-4D87-8BAE-E0760E1B407B}"/>
              </a:ext>
            </a:extLst>
          </p:cNvPr>
          <p:cNvSpPr txBox="1"/>
          <p:nvPr/>
        </p:nvSpPr>
        <p:spPr>
          <a:xfrm>
            <a:off x="3361807" y="4006294"/>
            <a:ext cx="879856" cy="184666"/>
          </a:xfrm>
          <a:prstGeom prst="rect">
            <a:avLst/>
          </a:prstGeom>
          <a:noFill/>
        </p:spPr>
        <p:txBody>
          <a:bodyPr wrap="none" lIns="0" tIns="0" rIns="0" bIns="0" rtlCol="0">
            <a:spAutoFit/>
          </a:bodyPr>
          <a:lstStyle/>
          <a:p>
            <a:r>
              <a:rPr lang="en-US" sz="1200" dirty="0"/>
              <a:t>WITH WHAT</a:t>
            </a:r>
          </a:p>
        </p:txBody>
      </p:sp>
      <p:sp>
        <p:nvSpPr>
          <p:cNvPr id="8" name="TextBox 7">
            <a:extLst>
              <a:ext uri="{FF2B5EF4-FFF2-40B4-BE49-F238E27FC236}">
                <a16:creationId xmlns:a16="http://schemas.microsoft.com/office/drawing/2014/main" id="{C456E092-7C93-4DE1-81B5-36FE83FFF9A9}"/>
              </a:ext>
            </a:extLst>
          </p:cNvPr>
          <p:cNvSpPr txBox="1"/>
          <p:nvPr/>
        </p:nvSpPr>
        <p:spPr>
          <a:xfrm rot="19776419">
            <a:off x="2121649" y="1621760"/>
            <a:ext cx="1174590" cy="148886"/>
          </a:xfrm>
          <a:prstGeom prst="rect">
            <a:avLst/>
          </a:prstGeom>
          <a:noFill/>
        </p:spPr>
        <p:txBody>
          <a:bodyPr wrap="none" lIns="0" tIns="0" rIns="0" bIns="0" rtlCol="0">
            <a:prstTxWarp prst="textArchDown">
              <a:avLst/>
            </a:prstTxWarp>
            <a:spAutoFit/>
          </a:bodyPr>
          <a:lstStyle/>
          <a:p>
            <a:r>
              <a:rPr lang="en-US" sz="2800" b="1" i="1" dirty="0">
                <a:solidFill>
                  <a:schemeClr val="accent3">
                    <a:lumMod val="60000"/>
                    <a:lumOff val="40000"/>
                  </a:schemeClr>
                </a:solidFill>
              </a:rPr>
              <a:t>why?</a:t>
            </a:r>
          </a:p>
        </p:txBody>
      </p:sp>
      <p:sp>
        <p:nvSpPr>
          <p:cNvPr id="61" name="TextBox 60">
            <a:extLst>
              <a:ext uri="{FF2B5EF4-FFF2-40B4-BE49-F238E27FC236}">
                <a16:creationId xmlns:a16="http://schemas.microsoft.com/office/drawing/2014/main" id="{E6787954-936E-49A6-8ECE-36F9E6B59410}"/>
              </a:ext>
            </a:extLst>
          </p:cNvPr>
          <p:cNvSpPr txBox="1"/>
          <p:nvPr/>
        </p:nvSpPr>
        <p:spPr>
          <a:xfrm>
            <a:off x="4306668" y="2352328"/>
            <a:ext cx="882870" cy="369332"/>
          </a:xfrm>
          <a:prstGeom prst="rect">
            <a:avLst/>
          </a:prstGeom>
          <a:noFill/>
        </p:spPr>
        <p:txBody>
          <a:bodyPr wrap="none" lIns="0" tIns="0" rIns="0" bIns="0" rtlCol="0">
            <a:spAutoFit/>
          </a:bodyPr>
          <a:lstStyle/>
          <a:p>
            <a:r>
              <a:rPr lang="en-US" sz="2400" dirty="0"/>
              <a:t>WHAT</a:t>
            </a:r>
          </a:p>
        </p:txBody>
      </p:sp>
      <p:sp>
        <p:nvSpPr>
          <p:cNvPr id="62" name="TextBox 61">
            <a:extLst>
              <a:ext uri="{FF2B5EF4-FFF2-40B4-BE49-F238E27FC236}">
                <a16:creationId xmlns:a16="http://schemas.microsoft.com/office/drawing/2014/main" id="{73060569-6D20-4E54-88AF-3DF4578E8EE9}"/>
              </a:ext>
            </a:extLst>
          </p:cNvPr>
          <p:cNvSpPr txBox="1"/>
          <p:nvPr/>
        </p:nvSpPr>
        <p:spPr>
          <a:xfrm>
            <a:off x="5346045" y="2551745"/>
            <a:ext cx="751809" cy="369332"/>
          </a:xfrm>
          <a:prstGeom prst="rect">
            <a:avLst/>
          </a:prstGeom>
          <a:noFill/>
        </p:spPr>
        <p:txBody>
          <a:bodyPr wrap="none" lIns="0" tIns="0" rIns="0" bIns="0" rtlCol="0">
            <a:spAutoFit/>
          </a:bodyPr>
          <a:lstStyle/>
          <a:p>
            <a:r>
              <a:rPr lang="en-US" sz="2400" dirty="0"/>
              <a:t>HOW</a:t>
            </a:r>
          </a:p>
        </p:txBody>
      </p:sp>
      <p:sp>
        <p:nvSpPr>
          <p:cNvPr id="63" name="TextBox 62">
            <a:extLst>
              <a:ext uri="{FF2B5EF4-FFF2-40B4-BE49-F238E27FC236}">
                <a16:creationId xmlns:a16="http://schemas.microsoft.com/office/drawing/2014/main" id="{9E98E9C9-CDEA-4884-BACC-4805ACCB4A6A}"/>
              </a:ext>
            </a:extLst>
          </p:cNvPr>
          <p:cNvSpPr txBox="1"/>
          <p:nvPr/>
        </p:nvSpPr>
        <p:spPr>
          <a:xfrm>
            <a:off x="4473929" y="2634422"/>
            <a:ext cx="882870" cy="369332"/>
          </a:xfrm>
          <a:prstGeom prst="rect">
            <a:avLst/>
          </a:prstGeom>
          <a:noFill/>
        </p:spPr>
        <p:txBody>
          <a:bodyPr wrap="none" lIns="0" tIns="0" rIns="0" bIns="0" rtlCol="0">
            <a:spAutoFit/>
          </a:bodyPr>
          <a:lstStyle/>
          <a:p>
            <a:r>
              <a:rPr lang="en-US" sz="2400" dirty="0"/>
              <a:t>WHAT</a:t>
            </a:r>
          </a:p>
        </p:txBody>
      </p:sp>
      <p:sp>
        <p:nvSpPr>
          <p:cNvPr id="64" name="TextBox 63">
            <a:extLst>
              <a:ext uri="{FF2B5EF4-FFF2-40B4-BE49-F238E27FC236}">
                <a16:creationId xmlns:a16="http://schemas.microsoft.com/office/drawing/2014/main" id="{BF2EA7A5-7E8D-47B7-B8A1-C286F4F45802}"/>
              </a:ext>
            </a:extLst>
          </p:cNvPr>
          <p:cNvSpPr txBox="1"/>
          <p:nvPr/>
        </p:nvSpPr>
        <p:spPr>
          <a:xfrm>
            <a:off x="2327060" y="2205052"/>
            <a:ext cx="660437"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roadmap</a:t>
            </a:r>
          </a:p>
        </p:txBody>
      </p:sp>
      <p:sp>
        <p:nvSpPr>
          <p:cNvPr id="65" name="TextBox 64">
            <a:extLst>
              <a:ext uri="{FF2B5EF4-FFF2-40B4-BE49-F238E27FC236}">
                <a16:creationId xmlns:a16="http://schemas.microsoft.com/office/drawing/2014/main" id="{0BED987A-236B-400C-84A0-13869A55469B}"/>
              </a:ext>
            </a:extLst>
          </p:cNvPr>
          <p:cNvSpPr txBox="1"/>
          <p:nvPr/>
        </p:nvSpPr>
        <p:spPr>
          <a:xfrm>
            <a:off x="3049289" y="3232650"/>
            <a:ext cx="352661"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TCO</a:t>
            </a:r>
          </a:p>
        </p:txBody>
      </p:sp>
      <p:sp>
        <p:nvSpPr>
          <p:cNvPr id="66" name="TextBox 65">
            <a:extLst>
              <a:ext uri="{FF2B5EF4-FFF2-40B4-BE49-F238E27FC236}">
                <a16:creationId xmlns:a16="http://schemas.microsoft.com/office/drawing/2014/main" id="{038770AF-7347-4CDD-8C24-F324E0FA6EA6}"/>
              </a:ext>
            </a:extLst>
          </p:cNvPr>
          <p:cNvSpPr txBox="1"/>
          <p:nvPr/>
        </p:nvSpPr>
        <p:spPr>
          <a:xfrm>
            <a:off x="2088982" y="2829958"/>
            <a:ext cx="1030731" cy="461665"/>
          </a:xfrm>
          <a:prstGeom prst="rect">
            <a:avLst/>
          </a:prstGeom>
          <a:noFill/>
        </p:spPr>
        <p:txBody>
          <a:bodyPr wrap="square" lIns="0" tIns="0" rIns="0" bIns="0" rtlCol="0">
            <a:spAutoFit/>
          </a:bodyPr>
          <a:lstStyle/>
          <a:p>
            <a:pPr algn="ctr"/>
            <a:r>
              <a:rPr lang="en-US" sz="1000" dirty="0">
                <a:solidFill>
                  <a:schemeClr val="accent5">
                    <a:lumMod val="60000"/>
                    <a:lumOff val="40000"/>
                  </a:schemeClr>
                </a:solidFill>
              </a:rPr>
              <a:t>application &amp; feature portfolio management</a:t>
            </a:r>
          </a:p>
        </p:txBody>
      </p:sp>
      <p:sp>
        <p:nvSpPr>
          <p:cNvPr id="67" name="TextBox 66">
            <a:extLst>
              <a:ext uri="{FF2B5EF4-FFF2-40B4-BE49-F238E27FC236}">
                <a16:creationId xmlns:a16="http://schemas.microsoft.com/office/drawing/2014/main" id="{ACD696FC-E380-49EB-924F-076621299321}"/>
              </a:ext>
            </a:extLst>
          </p:cNvPr>
          <p:cNvSpPr txBox="1"/>
          <p:nvPr/>
        </p:nvSpPr>
        <p:spPr>
          <a:xfrm>
            <a:off x="5412143" y="3304896"/>
            <a:ext cx="376706" cy="184666"/>
          </a:xfrm>
          <a:prstGeom prst="rect">
            <a:avLst/>
          </a:prstGeom>
          <a:noFill/>
        </p:spPr>
        <p:txBody>
          <a:bodyPr wrap="none" lIns="0" tIns="0" rIns="0" bIns="0" rtlCol="0">
            <a:spAutoFit/>
          </a:bodyPr>
          <a:lstStyle/>
          <a:p>
            <a:r>
              <a:rPr lang="en-US" sz="1200" dirty="0"/>
              <a:t>HOW</a:t>
            </a:r>
          </a:p>
        </p:txBody>
      </p:sp>
      <p:sp>
        <p:nvSpPr>
          <p:cNvPr id="68" name="TextBox 67">
            <a:extLst>
              <a:ext uri="{FF2B5EF4-FFF2-40B4-BE49-F238E27FC236}">
                <a16:creationId xmlns:a16="http://schemas.microsoft.com/office/drawing/2014/main" id="{7E9FA3BF-311C-4DD5-A1DE-D0CEC3108407}"/>
              </a:ext>
            </a:extLst>
          </p:cNvPr>
          <p:cNvSpPr txBox="1"/>
          <p:nvPr/>
        </p:nvSpPr>
        <p:spPr>
          <a:xfrm>
            <a:off x="6230260" y="3399624"/>
            <a:ext cx="376706" cy="184666"/>
          </a:xfrm>
          <a:prstGeom prst="rect">
            <a:avLst/>
          </a:prstGeom>
          <a:noFill/>
        </p:spPr>
        <p:txBody>
          <a:bodyPr wrap="none" lIns="0" tIns="0" rIns="0" bIns="0" rtlCol="0">
            <a:spAutoFit/>
          </a:bodyPr>
          <a:lstStyle/>
          <a:p>
            <a:r>
              <a:rPr lang="en-US" sz="1200" dirty="0"/>
              <a:t>HOW</a:t>
            </a:r>
          </a:p>
        </p:txBody>
      </p:sp>
      <p:sp>
        <p:nvSpPr>
          <p:cNvPr id="69" name="TextBox 68">
            <a:extLst>
              <a:ext uri="{FF2B5EF4-FFF2-40B4-BE49-F238E27FC236}">
                <a16:creationId xmlns:a16="http://schemas.microsoft.com/office/drawing/2014/main" id="{929E6D59-774B-4888-9CB8-EBFCFE3F9F0C}"/>
              </a:ext>
            </a:extLst>
          </p:cNvPr>
          <p:cNvSpPr txBox="1"/>
          <p:nvPr/>
        </p:nvSpPr>
        <p:spPr>
          <a:xfrm>
            <a:off x="5824632" y="3504817"/>
            <a:ext cx="442237" cy="184666"/>
          </a:xfrm>
          <a:prstGeom prst="rect">
            <a:avLst/>
          </a:prstGeom>
          <a:noFill/>
        </p:spPr>
        <p:txBody>
          <a:bodyPr wrap="none" lIns="0" tIns="0" rIns="0" bIns="0" rtlCol="0">
            <a:spAutoFit/>
          </a:bodyPr>
          <a:lstStyle/>
          <a:p>
            <a:r>
              <a:rPr lang="en-US" sz="1200" dirty="0"/>
              <a:t>WHAT</a:t>
            </a:r>
          </a:p>
        </p:txBody>
      </p:sp>
      <p:sp>
        <p:nvSpPr>
          <p:cNvPr id="70" name="TextBox 69">
            <a:extLst>
              <a:ext uri="{FF2B5EF4-FFF2-40B4-BE49-F238E27FC236}">
                <a16:creationId xmlns:a16="http://schemas.microsoft.com/office/drawing/2014/main" id="{4EA159C7-5D16-4E85-9C09-64BC0AE700CB}"/>
              </a:ext>
            </a:extLst>
          </p:cNvPr>
          <p:cNvSpPr txBox="1"/>
          <p:nvPr/>
        </p:nvSpPr>
        <p:spPr>
          <a:xfrm>
            <a:off x="5846692" y="3180455"/>
            <a:ext cx="879856" cy="184666"/>
          </a:xfrm>
          <a:prstGeom prst="rect">
            <a:avLst/>
          </a:prstGeom>
          <a:noFill/>
        </p:spPr>
        <p:txBody>
          <a:bodyPr wrap="none" lIns="0" tIns="0" rIns="0" bIns="0" rtlCol="0">
            <a:spAutoFit/>
          </a:bodyPr>
          <a:lstStyle/>
          <a:p>
            <a:r>
              <a:rPr lang="en-US" sz="1200" dirty="0"/>
              <a:t>WITH WHAT</a:t>
            </a:r>
          </a:p>
        </p:txBody>
      </p:sp>
      <p:sp>
        <p:nvSpPr>
          <p:cNvPr id="71" name="TextBox 70">
            <a:extLst>
              <a:ext uri="{FF2B5EF4-FFF2-40B4-BE49-F238E27FC236}">
                <a16:creationId xmlns:a16="http://schemas.microsoft.com/office/drawing/2014/main" id="{5D348888-CF19-469E-9046-495D35911629}"/>
              </a:ext>
            </a:extLst>
          </p:cNvPr>
          <p:cNvSpPr txBox="1"/>
          <p:nvPr/>
        </p:nvSpPr>
        <p:spPr>
          <a:xfrm>
            <a:off x="3552232" y="3846573"/>
            <a:ext cx="880049" cy="184666"/>
          </a:xfrm>
          <a:prstGeom prst="rect">
            <a:avLst/>
          </a:prstGeom>
          <a:noFill/>
        </p:spPr>
        <p:txBody>
          <a:bodyPr wrap="none" lIns="0" tIns="0" rIns="0" bIns="0" rtlCol="0">
            <a:spAutoFit/>
          </a:bodyPr>
          <a:lstStyle/>
          <a:p>
            <a:r>
              <a:rPr lang="en-US" sz="1200" dirty="0"/>
              <a:t>HOW MUCH</a:t>
            </a:r>
          </a:p>
        </p:txBody>
      </p:sp>
      <p:sp>
        <p:nvSpPr>
          <p:cNvPr id="72" name="TextBox 71">
            <a:extLst>
              <a:ext uri="{FF2B5EF4-FFF2-40B4-BE49-F238E27FC236}">
                <a16:creationId xmlns:a16="http://schemas.microsoft.com/office/drawing/2014/main" id="{1FC71579-9693-467D-961B-13461A9B3244}"/>
              </a:ext>
            </a:extLst>
          </p:cNvPr>
          <p:cNvSpPr txBox="1"/>
          <p:nvPr/>
        </p:nvSpPr>
        <p:spPr>
          <a:xfrm>
            <a:off x="5224591" y="2175091"/>
            <a:ext cx="751809" cy="369332"/>
          </a:xfrm>
          <a:prstGeom prst="rect">
            <a:avLst/>
          </a:prstGeom>
          <a:noFill/>
        </p:spPr>
        <p:txBody>
          <a:bodyPr wrap="none" lIns="0" tIns="0" rIns="0" bIns="0" rtlCol="0">
            <a:spAutoFit/>
          </a:bodyPr>
          <a:lstStyle/>
          <a:p>
            <a:r>
              <a:rPr lang="en-US" sz="2400" dirty="0"/>
              <a:t>HOW</a:t>
            </a:r>
          </a:p>
        </p:txBody>
      </p:sp>
      <p:sp>
        <p:nvSpPr>
          <p:cNvPr id="73" name="TextBox 72">
            <a:extLst>
              <a:ext uri="{FF2B5EF4-FFF2-40B4-BE49-F238E27FC236}">
                <a16:creationId xmlns:a16="http://schemas.microsoft.com/office/drawing/2014/main" id="{26751B9B-F145-4361-B534-88C4064958AA}"/>
              </a:ext>
            </a:extLst>
          </p:cNvPr>
          <p:cNvSpPr txBox="1"/>
          <p:nvPr/>
        </p:nvSpPr>
        <p:spPr>
          <a:xfrm>
            <a:off x="3367845" y="2897294"/>
            <a:ext cx="694185" cy="338554"/>
          </a:xfrm>
          <a:prstGeom prst="rect">
            <a:avLst/>
          </a:prstGeom>
          <a:noFill/>
        </p:spPr>
        <p:txBody>
          <a:bodyPr wrap="square" lIns="0" tIns="0" rIns="0" bIns="0" rtlCol="0">
            <a:spAutoFit/>
          </a:bodyPr>
          <a:lstStyle/>
          <a:p>
            <a:pPr algn="ctr"/>
            <a:r>
              <a:rPr lang="en-US" sz="1100" dirty="0">
                <a:solidFill>
                  <a:schemeClr val="accent5">
                    <a:lumMod val="60000"/>
                    <a:lumOff val="40000"/>
                  </a:schemeClr>
                </a:solidFill>
              </a:rPr>
              <a:t>impact analysis</a:t>
            </a:r>
          </a:p>
        </p:txBody>
      </p:sp>
      <p:sp>
        <p:nvSpPr>
          <p:cNvPr id="74" name="TextBox 73">
            <a:extLst>
              <a:ext uri="{FF2B5EF4-FFF2-40B4-BE49-F238E27FC236}">
                <a16:creationId xmlns:a16="http://schemas.microsoft.com/office/drawing/2014/main" id="{D3DDEBB7-B95D-4C81-B7BE-B3A736F6FE17}"/>
              </a:ext>
            </a:extLst>
          </p:cNvPr>
          <p:cNvSpPr txBox="1"/>
          <p:nvPr/>
        </p:nvSpPr>
        <p:spPr>
          <a:xfrm>
            <a:off x="3204507" y="3395137"/>
            <a:ext cx="1203549" cy="323165"/>
          </a:xfrm>
          <a:prstGeom prst="rect">
            <a:avLst/>
          </a:prstGeom>
          <a:noFill/>
        </p:spPr>
        <p:txBody>
          <a:bodyPr wrap="square" lIns="0" tIns="0" rIns="0" bIns="0" rtlCol="0">
            <a:spAutoFit/>
          </a:bodyPr>
          <a:lstStyle/>
          <a:p>
            <a:pPr algn="ctr"/>
            <a:r>
              <a:rPr lang="en-US" sz="1050" dirty="0">
                <a:solidFill>
                  <a:schemeClr val="accent5">
                    <a:lumMod val="60000"/>
                    <a:lumOff val="40000"/>
                  </a:schemeClr>
                </a:solidFill>
              </a:rPr>
              <a:t>KPI analysis &amp; monitoring design</a:t>
            </a:r>
          </a:p>
        </p:txBody>
      </p:sp>
      <p:sp>
        <p:nvSpPr>
          <p:cNvPr id="75" name="TextBox 74">
            <a:extLst>
              <a:ext uri="{FF2B5EF4-FFF2-40B4-BE49-F238E27FC236}">
                <a16:creationId xmlns:a16="http://schemas.microsoft.com/office/drawing/2014/main" id="{F5CE6CB6-A4A6-4E7E-A7A1-5577C1F13775}"/>
              </a:ext>
            </a:extLst>
          </p:cNvPr>
          <p:cNvSpPr txBox="1"/>
          <p:nvPr/>
        </p:nvSpPr>
        <p:spPr>
          <a:xfrm>
            <a:off x="2866221" y="2013786"/>
            <a:ext cx="631583" cy="200055"/>
          </a:xfrm>
          <a:prstGeom prst="rect">
            <a:avLst/>
          </a:prstGeom>
          <a:noFill/>
        </p:spPr>
        <p:txBody>
          <a:bodyPr wrap="none" lIns="0" tIns="0" rIns="0" bIns="0" rtlCol="0">
            <a:spAutoFit/>
          </a:bodyPr>
          <a:lstStyle/>
          <a:p>
            <a:r>
              <a:rPr lang="en-US" sz="1300" dirty="0">
                <a:solidFill>
                  <a:schemeClr val="accent5">
                    <a:lumMod val="60000"/>
                    <a:lumOff val="40000"/>
                  </a:schemeClr>
                </a:solidFill>
              </a:rPr>
              <a:t>domains</a:t>
            </a:r>
          </a:p>
        </p:txBody>
      </p:sp>
      <p:sp>
        <p:nvSpPr>
          <p:cNvPr id="76" name="TextBox 75">
            <a:extLst>
              <a:ext uri="{FF2B5EF4-FFF2-40B4-BE49-F238E27FC236}">
                <a16:creationId xmlns:a16="http://schemas.microsoft.com/office/drawing/2014/main" id="{5A29DD0B-2678-4B10-A781-C3404A4648CA}"/>
              </a:ext>
            </a:extLst>
          </p:cNvPr>
          <p:cNvSpPr txBox="1"/>
          <p:nvPr/>
        </p:nvSpPr>
        <p:spPr>
          <a:xfrm>
            <a:off x="2407147" y="4371814"/>
            <a:ext cx="690895" cy="184666"/>
          </a:xfrm>
          <a:prstGeom prst="rect">
            <a:avLst/>
          </a:prstGeom>
          <a:noFill/>
        </p:spPr>
        <p:txBody>
          <a:bodyPr wrap="none" lIns="0" tIns="0" rIns="0" bIns="0" rtlCol="0">
            <a:spAutoFit/>
          </a:bodyPr>
          <a:lstStyle/>
          <a:p>
            <a:r>
              <a:rPr lang="en-US" sz="1200" dirty="0">
                <a:solidFill>
                  <a:schemeClr val="accent5">
                    <a:lumMod val="60000"/>
                    <a:lumOff val="40000"/>
                  </a:schemeClr>
                </a:solidFill>
              </a:rPr>
              <a:t>use cases</a:t>
            </a:r>
          </a:p>
        </p:txBody>
      </p:sp>
      <p:cxnSp>
        <p:nvCxnSpPr>
          <p:cNvPr id="11" name="Straight Arrow Connector 10">
            <a:extLst>
              <a:ext uri="{FF2B5EF4-FFF2-40B4-BE49-F238E27FC236}">
                <a16:creationId xmlns:a16="http://schemas.microsoft.com/office/drawing/2014/main" id="{DFB37800-BA2E-4448-917D-A156782FFF7D}"/>
              </a:ext>
            </a:extLst>
          </p:cNvPr>
          <p:cNvCxnSpPr/>
          <p:nvPr/>
        </p:nvCxnSpPr>
        <p:spPr>
          <a:xfrm flipH="1">
            <a:off x="977036" y="1784621"/>
            <a:ext cx="147404" cy="51217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4AAF936-E2A4-4343-BA98-BC398951E05C}"/>
              </a:ext>
            </a:extLst>
          </p:cNvPr>
          <p:cNvCxnSpPr>
            <a:stCxn id="3" idx="3"/>
            <a:endCxn id="43" idx="1"/>
          </p:cNvCxnSpPr>
          <p:nvPr/>
        </p:nvCxnSpPr>
        <p:spPr>
          <a:xfrm>
            <a:off x="2849956" y="1479333"/>
            <a:ext cx="1007162" cy="14280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F440099A-27C1-4BCC-8711-636BA5F7655C}"/>
              </a:ext>
            </a:extLst>
          </p:cNvPr>
          <p:cNvCxnSpPr/>
          <p:nvPr/>
        </p:nvCxnSpPr>
        <p:spPr>
          <a:xfrm>
            <a:off x="1489375" y="3110783"/>
            <a:ext cx="183308" cy="10283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0604575-CD4A-4000-86AA-E02F7C56A7D8}"/>
              </a:ext>
            </a:extLst>
          </p:cNvPr>
          <p:cNvCxnSpPr>
            <a:cxnSpLocks/>
          </p:cNvCxnSpPr>
          <p:nvPr/>
        </p:nvCxnSpPr>
        <p:spPr>
          <a:xfrm>
            <a:off x="4572000" y="1894831"/>
            <a:ext cx="289932" cy="4496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F3BDAC94-1969-486C-B101-91368032755A}"/>
              </a:ext>
            </a:extLst>
          </p:cNvPr>
          <p:cNvCxnSpPr>
            <a:stCxn id="49" idx="3"/>
          </p:cNvCxnSpPr>
          <p:nvPr/>
        </p:nvCxnSpPr>
        <p:spPr>
          <a:xfrm flipV="1">
            <a:off x="2384795" y="4209135"/>
            <a:ext cx="702988" cy="521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6B6E035-38E0-4D37-B2FD-1BAD3EDC840D}"/>
              </a:ext>
            </a:extLst>
          </p:cNvPr>
          <p:cNvCxnSpPr>
            <a:endCxn id="70" idx="1"/>
          </p:cNvCxnSpPr>
          <p:nvPr/>
        </p:nvCxnSpPr>
        <p:spPr>
          <a:xfrm>
            <a:off x="5276862" y="2812100"/>
            <a:ext cx="569830" cy="4606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06E449C-4FDA-426D-B3BC-47BA55489751}"/>
              </a:ext>
            </a:extLst>
          </p:cNvPr>
          <p:cNvSpPr txBox="1"/>
          <p:nvPr/>
        </p:nvSpPr>
        <p:spPr>
          <a:xfrm>
            <a:off x="2688884" y="2446509"/>
            <a:ext cx="802576" cy="369332"/>
          </a:xfrm>
          <a:prstGeom prst="rect">
            <a:avLst/>
          </a:prstGeom>
          <a:noFill/>
        </p:spPr>
        <p:txBody>
          <a:bodyPr wrap="square" lIns="0" tIns="0" rIns="0" bIns="0" rtlCol="0">
            <a:spAutoFit/>
          </a:bodyPr>
          <a:lstStyle/>
          <a:p>
            <a:pPr algn="ctr"/>
            <a:r>
              <a:rPr lang="en-US" sz="1200" dirty="0">
                <a:solidFill>
                  <a:schemeClr val="accent5">
                    <a:lumMod val="60000"/>
                    <a:lumOff val="40000"/>
                  </a:schemeClr>
                </a:solidFill>
              </a:rPr>
              <a:t>design decisions</a:t>
            </a:r>
          </a:p>
        </p:txBody>
      </p:sp>
      <p:sp>
        <p:nvSpPr>
          <p:cNvPr id="10" name="TextBox 9">
            <a:extLst>
              <a:ext uri="{FF2B5EF4-FFF2-40B4-BE49-F238E27FC236}">
                <a16:creationId xmlns:a16="http://schemas.microsoft.com/office/drawing/2014/main" id="{A9763614-E79C-49F8-9826-AA9FE374714F}"/>
              </a:ext>
            </a:extLst>
          </p:cNvPr>
          <p:cNvSpPr txBox="1"/>
          <p:nvPr/>
        </p:nvSpPr>
        <p:spPr>
          <a:xfrm>
            <a:off x="4800350" y="788880"/>
            <a:ext cx="761427" cy="200055"/>
          </a:xfrm>
          <a:prstGeom prst="rect">
            <a:avLst/>
          </a:prstGeom>
          <a:noFill/>
        </p:spPr>
        <p:txBody>
          <a:bodyPr wrap="none" lIns="0" tIns="0" rIns="0" bIns="0" rtlCol="0">
            <a:spAutoFit/>
          </a:bodyPr>
          <a:lstStyle/>
          <a:p>
            <a:r>
              <a:rPr lang="en-US" sz="1300" dirty="0">
                <a:latin typeface="Amasis MT Pro Black" panose="020B0604020202020204" pitchFamily="18" charset="0"/>
              </a:rPr>
              <a:t>Enterprise</a:t>
            </a:r>
          </a:p>
        </p:txBody>
      </p:sp>
      <p:sp>
        <p:nvSpPr>
          <p:cNvPr id="78" name="TextBox 77">
            <a:extLst>
              <a:ext uri="{FF2B5EF4-FFF2-40B4-BE49-F238E27FC236}">
                <a16:creationId xmlns:a16="http://schemas.microsoft.com/office/drawing/2014/main" id="{52CF719C-D71B-4BD7-8808-7382DD8FCC0C}"/>
              </a:ext>
            </a:extLst>
          </p:cNvPr>
          <p:cNvSpPr txBox="1"/>
          <p:nvPr/>
        </p:nvSpPr>
        <p:spPr>
          <a:xfrm>
            <a:off x="6210037" y="1596175"/>
            <a:ext cx="658835" cy="200055"/>
          </a:xfrm>
          <a:prstGeom prst="rect">
            <a:avLst/>
          </a:prstGeom>
          <a:noFill/>
        </p:spPr>
        <p:txBody>
          <a:bodyPr wrap="none" lIns="0" tIns="0" rIns="0" bIns="0" rtlCol="0">
            <a:spAutoFit/>
          </a:bodyPr>
          <a:lstStyle/>
          <a:p>
            <a:r>
              <a:rPr lang="en-US" sz="1300" dirty="0">
                <a:latin typeface="Amasis MT Pro Black" panose="020B0604020202020204" pitchFamily="18" charset="0"/>
              </a:rPr>
              <a:t>Domain</a:t>
            </a:r>
          </a:p>
        </p:txBody>
      </p:sp>
      <p:sp>
        <p:nvSpPr>
          <p:cNvPr id="79" name="TextBox 78">
            <a:extLst>
              <a:ext uri="{FF2B5EF4-FFF2-40B4-BE49-F238E27FC236}">
                <a16:creationId xmlns:a16="http://schemas.microsoft.com/office/drawing/2014/main" id="{964505F0-57FA-4AE3-BBE2-1FB140F81E22}"/>
              </a:ext>
            </a:extLst>
          </p:cNvPr>
          <p:cNvSpPr txBox="1"/>
          <p:nvPr/>
        </p:nvSpPr>
        <p:spPr>
          <a:xfrm>
            <a:off x="6830485" y="2595899"/>
            <a:ext cx="705321" cy="200055"/>
          </a:xfrm>
          <a:prstGeom prst="rect">
            <a:avLst/>
          </a:prstGeom>
          <a:noFill/>
        </p:spPr>
        <p:txBody>
          <a:bodyPr wrap="none" lIns="0" tIns="0" rIns="0" bIns="0" rtlCol="0">
            <a:spAutoFit/>
          </a:bodyPr>
          <a:lstStyle/>
          <a:p>
            <a:r>
              <a:rPr lang="en-US" sz="1300" dirty="0">
                <a:latin typeface="Amasis MT Pro Black" panose="020B0604020202020204" pitchFamily="18" charset="0"/>
              </a:rPr>
              <a:t>Solution</a:t>
            </a:r>
          </a:p>
        </p:txBody>
      </p:sp>
      <p:sp>
        <p:nvSpPr>
          <p:cNvPr id="81" name="TextBox 80">
            <a:extLst>
              <a:ext uri="{FF2B5EF4-FFF2-40B4-BE49-F238E27FC236}">
                <a16:creationId xmlns:a16="http://schemas.microsoft.com/office/drawing/2014/main" id="{998ED9C5-A6E9-4AE4-81EE-C6800768E514}"/>
              </a:ext>
            </a:extLst>
          </p:cNvPr>
          <p:cNvSpPr txBox="1"/>
          <p:nvPr/>
        </p:nvSpPr>
        <p:spPr>
          <a:xfrm>
            <a:off x="6841131" y="3060790"/>
            <a:ext cx="751937" cy="200055"/>
          </a:xfrm>
          <a:prstGeom prst="rect">
            <a:avLst/>
          </a:prstGeom>
          <a:noFill/>
        </p:spPr>
        <p:txBody>
          <a:bodyPr wrap="none" lIns="0" tIns="0" rIns="0" bIns="0" rtlCol="0">
            <a:spAutoFit/>
          </a:bodyPr>
          <a:lstStyle/>
          <a:p>
            <a:r>
              <a:rPr lang="en-US" sz="1300" dirty="0">
                <a:latin typeface="Amasis MT Pro Black" panose="020B0604020202020204" pitchFamily="18" charset="0"/>
              </a:rPr>
              <a:t>Software</a:t>
            </a:r>
          </a:p>
        </p:txBody>
      </p:sp>
    </p:spTree>
    <p:extLst>
      <p:ext uri="{BB962C8B-B14F-4D97-AF65-F5344CB8AC3E}">
        <p14:creationId xmlns:p14="http://schemas.microsoft.com/office/powerpoint/2010/main" val="3133059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64"/>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5"/>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62"/>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63"/>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72"/>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2"/>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6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grpId="0"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0"/>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51"/>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52"/>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5"/>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5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56"/>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7"/>
                                        </p:tgtEl>
                                        <p:attrNameLst>
                                          <p:attrName>style.visibility</p:attrName>
                                        </p:attrNameLst>
                                      </p:cBhvr>
                                      <p:to>
                                        <p:strVal val="visible"/>
                                      </p:to>
                                    </p:set>
                                  </p:childTnLst>
                                </p:cTn>
                              </p:par>
                              <p:par>
                                <p:cTn id="79" presetID="1" presetClass="entr" presetSubtype="0" fill="hold" grpId="0" nodeType="withEffect">
                                  <p:stCondLst>
                                    <p:cond delay="0"/>
                                  </p:stCondLst>
                                  <p:childTnLst>
                                    <p:set>
                                      <p:cBhvr>
                                        <p:cTn id="80" dur="1" fill="hold">
                                          <p:stCondLst>
                                            <p:cond delay="0"/>
                                          </p:stCondLst>
                                        </p:cTn>
                                        <p:tgtEl>
                                          <p:spTgt spid="58"/>
                                        </p:tgtEl>
                                        <p:attrNameLst>
                                          <p:attrName>style.visibility</p:attrName>
                                        </p:attrNameLst>
                                      </p:cBhvr>
                                      <p:to>
                                        <p:strVal val="visible"/>
                                      </p:to>
                                    </p:set>
                                  </p:childTnLst>
                                </p:cTn>
                              </p:par>
                              <p:par>
                                <p:cTn id="81" presetID="1" presetClass="entr" presetSubtype="0" fill="hold" grpId="0" nodeType="withEffect">
                                  <p:stCondLst>
                                    <p:cond delay="0"/>
                                  </p:stCondLst>
                                  <p:childTnLst>
                                    <p:set>
                                      <p:cBhvr>
                                        <p:cTn id="82" dur="1" fill="hold">
                                          <p:stCondLst>
                                            <p:cond delay="0"/>
                                          </p:stCondLst>
                                        </p:cTn>
                                        <p:tgtEl>
                                          <p:spTgt spid="71"/>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grpId="0" nodeType="clickEffect">
                                  <p:stCondLst>
                                    <p:cond delay="0"/>
                                  </p:stCondLst>
                                  <p:childTnLst>
                                    <p:set>
                                      <p:cBhvr>
                                        <p:cTn id="86" dur="1" fill="hold">
                                          <p:stCondLst>
                                            <p:cond delay="0"/>
                                          </p:stCondLst>
                                        </p:cTn>
                                        <p:tgtEl>
                                          <p:spTgt spid="76"/>
                                        </p:tgtEl>
                                        <p:attrNameLst>
                                          <p:attrName>style.visibility</p:attrName>
                                        </p:attrNameLst>
                                      </p:cBhvr>
                                      <p:to>
                                        <p:strVal val="visible"/>
                                      </p:to>
                                    </p:set>
                                  </p:childTnLst>
                                </p:cTn>
                              </p:par>
                              <p:par>
                                <p:cTn id="87" presetID="1" presetClass="entr" presetSubtype="0"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3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34"/>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37"/>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5"/>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18"/>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21"/>
                                        </p:tgtEl>
                                        <p:attrNameLst>
                                          <p:attrName>style.visibility</p:attrName>
                                        </p:attrNameLst>
                                      </p:cBhvr>
                                      <p:to>
                                        <p:strVal val="visible"/>
                                      </p:to>
                                    </p:set>
                                  </p:childTnLst>
                                </p:cTn>
                              </p:par>
                              <p:par>
                                <p:cTn id="101" presetID="1" presetClass="entr" presetSubtype="0" fill="hold" grpId="0" nodeType="withEffect">
                                  <p:stCondLst>
                                    <p:cond delay="0"/>
                                  </p:stCondLst>
                                  <p:childTnLst>
                                    <p:set>
                                      <p:cBhvr>
                                        <p:cTn id="102" dur="1" fill="hold">
                                          <p:stCondLst>
                                            <p:cond delay="0"/>
                                          </p:stCondLst>
                                        </p:cTn>
                                        <p:tgtEl>
                                          <p:spTgt spid="7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74"/>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38"/>
                                        </p:tgtEl>
                                        <p:attrNameLst>
                                          <p:attrName>style.visibility</p:attrName>
                                        </p:attrNameLst>
                                      </p:cBhvr>
                                      <p:to>
                                        <p:strVal val="visible"/>
                                      </p:to>
                                    </p:set>
                                  </p:childTnLst>
                                </p:cTn>
                              </p:par>
                              <p:par>
                                <p:cTn id="107" presetID="1" presetClass="entr" presetSubtype="0" fill="hold" grpId="0" nodeType="withEffect">
                                  <p:stCondLst>
                                    <p:cond delay="0"/>
                                  </p:stCondLst>
                                  <p:childTnLst>
                                    <p:set>
                                      <p:cBhvr>
                                        <p:cTn id="108" dur="1" fill="hold">
                                          <p:stCondLst>
                                            <p:cond delay="0"/>
                                          </p:stCondLst>
                                        </p:cTn>
                                        <p:tgtEl>
                                          <p:spTgt spid="77"/>
                                        </p:tgtEl>
                                        <p:attrNameLst>
                                          <p:attrName>style.visibility</p:attrName>
                                        </p:attrNameLst>
                                      </p:cBhvr>
                                      <p:to>
                                        <p:strVal val="visible"/>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27"/>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67"/>
                                        </p:tgtEl>
                                        <p:attrNameLst>
                                          <p:attrName>style.visibility</p:attrName>
                                        </p:attrNameLst>
                                      </p:cBhvr>
                                      <p:to>
                                        <p:strVal val="visible"/>
                                      </p:to>
                                    </p:set>
                                  </p:childTnLst>
                                </p:cTn>
                              </p:par>
                              <p:par>
                                <p:cTn id="115" presetID="1" presetClass="entr" presetSubtype="0" fill="hold" grpId="0" nodeType="withEffect">
                                  <p:stCondLst>
                                    <p:cond delay="0"/>
                                  </p:stCondLst>
                                  <p:childTnLst>
                                    <p:set>
                                      <p:cBhvr>
                                        <p:cTn id="116" dur="1" fill="hold">
                                          <p:stCondLst>
                                            <p:cond delay="0"/>
                                          </p:stCondLst>
                                        </p:cTn>
                                        <p:tgtEl>
                                          <p:spTgt spid="68"/>
                                        </p:tgtEl>
                                        <p:attrNameLst>
                                          <p:attrName>style.visibility</p:attrName>
                                        </p:attrNameLst>
                                      </p:cBhvr>
                                      <p:to>
                                        <p:strVal val="visible"/>
                                      </p:to>
                                    </p:set>
                                  </p:childTnLst>
                                </p:cTn>
                              </p:par>
                              <p:par>
                                <p:cTn id="117" presetID="1" presetClass="entr" presetSubtype="0" fill="hold" grpId="0" nodeType="withEffect">
                                  <p:stCondLst>
                                    <p:cond delay="0"/>
                                  </p:stCondLst>
                                  <p:childTnLst>
                                    <p:set>
                                      <p:cBhvr>
                                        <p:cTn id="118" dur="1" fill="hold">
                                          <p:stCondLst>
                                            <p:cond delay="0"/>
                                          </p:stCondLst>
                                        </p:cTn>
                                        <p:tgtEl>
                                          <p:spTgt spid="69"/>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70"/>
                                        </p:tgtEl>
                                        <p:attrNameLst>
                                          <p:attrName>style.visibility</p:attrName>
                                        </p:attrNameLst>
                                      </p:cBhvr>
                                      <p:to>
                                        <p:strVal val="visible"/>
                                      </p:to>
                                    </p:set>
                                  </p:childTnLst>
                                </p:cTn>
                              </p:par>
                            </p:childTnLst>
                          </p:cTn>
                        </p:par>
                      </p:childTnLst>
                    </p:cTn>
                  </p:par>
                  <p:par>
                    <p:cTn id="121" fill="hold">
                      <p:stCondLst>
                        <p:cond delay="indefinite"/>
                      </p:stCondLst>
                      <p:childTnLst>
                        <p:par>
                          <p:cTn id="122" fill="hold">
                            <p:stCondLst>
                              <p:cond delay="0"/>
                            </p:stCondLst>
                            <p:childTnLst>
                              <p:par>
                                <p:cTn id="123" presetID="1" presetClass="entr" presetSubtype="0" fill="hold" grpId="0" nodeType="clickEffect">
                                  <p:stCondLst>
                                    <p:cond delay="0"/>
                                  </p:stCondLst>
                                  <p:childTnLst>
                                    <p:set>
                                      <p:cBhvr>
                                        <p:cTn id="124" dur="1" fill="hold">
                                          <p:stCondLst>
                                            <p:cond delay="0"/>
                                          </p:stCondLst>
                                        </p:cTn>
                                        <p:tgtEl>
                                          <p:spTgt spid="41"/>
                                        </p:tgtEl>
                                        <p:attrNameLst>
                                          <p:attrName>style.visibility</p:attrName>
                                        </p:attrNameLst>
                                      </p:cBhvr>
                                      <p:to>
                                        <p:strVal val="visible"/>
                                      </p:to>
                                    </p:set>
                                  </p:childTnLst>
                                </p:cTn>
                              </p:par>
                              <p:par>
                                <p:cTn id="125" presetID="1" presetClass="entr" presetSubtype="0" fill="hold" grpId="0" nodeType="withEffect">
                                  <p:stCondLst>
                                    <p:cond delay="0"/>
                                  </p:stCondLst>
                                  <p:childTnLst>
                                    <p:set>
                                      <p:cBhvr>
                                        <p:cTn id="126"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15" grpId="0"/>
      <p:bldP spid="18" grpId="0"/>
      <p:bldP spid="34" grpId="0"/>
      <p:bldP spid="35" grpId="0"/>
      <p:bldP spid="36" grpId="0"/>
      <p:bldP spid="37" grpId="0"/>
      <p:bldP spid="38" grpId="0"/>
      <p:bldP spid="39" grpId="0"/>
      <p:bldP spid="40" grpId="0"/>
      <p:bldP spid="41" grpId="0"/>
      <p:bldP spid="42" grpId="0"/>
      <p:bldP spid="43" grpId="0"/>
      <p:bldP spid="44" grpId="0"/>
      <p:bldP spid="45" grpId="0"/>
      <p:bldP spid="46" grpId="0"/>
      <p:bldP spid="47" grpId="0"/>
      <p:bldP spid="48" grpId="0"/>
      <p:bldP spid="49" grpId="0"/>
      <p:bldP spid="50" grpId="0"/>
      <p:bldP spid="51" grpId="0"/>
      <p:bldP spid="52" grpId="0"/>
      <p:bldP spid="53" grpId="0"/>
      <p:bldP spid="54" grpId="0"/>
      <p:bldP spid="56" grpId="0"/>
      <p:bldP spid="57" grpId="0"/>
      <p:bldP spid="58" grpId="0"/>
      <p:bldP spid="8"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6C5F5B-469C-49B1-85EE-2BC8BE7192CE}"/>
              </a:ext>
            </a:extLst>
          </p:cNvPr>
          <p:cNvSpPr>
            <a:spLocks noGrp="1"/>
          </p:cNvSpPr>
          <p:nvPr>
            <p:ph type="title"/>
          </p:nvPr>
        </p:nvSpPr>
        <p:spPr/>
        <p:txBody>
          <a:bodyPr/>
          <a:lstStyle/>
          <a:p>
            <a:r>
              <a:rPr lang="en-US" dirty="0"/>
              <a:t>Virtual Architect</a:t>
            </a:r>
          </a:p>
        </p:txBody>
      </p:sp>
      <p:sp>
        <p:nvSpPr>
          <p:cNvPr id="3" name="Content Placeholder 2">
            <a:extLst>
              <a:ext uri="{FF2B5EF4-FFF2-40B4-BE49-F238E27FC236}">
                <a16:creationId xmlns:a16="http://schemas.microsoft.com/office/drawing/2014/main" id="{D573F9A5-0581-4E48-916B-785098E7E776}"/>
              </a:ext>
            </a:extLst>
          </p:cNvPr>
          <p:cNvSpPr>
            <a:spLocks noGrp="1"/>
          </p:cNvSpPr>
          <p:nvPr>
            <p:ph idx="1"/>
          </p:nvPr>
        </p:nvSpPr>
        <p:spPr/>
        <p:txBody>
          <a:bodyPr/>
          <a:lstStyle/>
          <a:p>
            <a:r>
              <a:rPr lang="en-US" dirty="0"/>
              <a:t>No Architect role in Agile</a:t>
            </a:r>
          </a:p>
          <a:p>
            <a:pPr lvl="1"/>
            <a:r>
              <a:rPr lang="en-US" dirty="0"/>
              <a:t>The Team</a:t>
            </a:r>
          </a:p>
          <a:p>
            <a:r>
              <a:rPr lang="en-US" dirty="0"/>
              <a:t>There Sure is Agile in Architecture</a:t>
            </a:r>
          </a:p>
          <a:p>
            <a:pPr lvl="1"/>
            <a:r>
              <a:rPr lang="en-US" dirty="0"/>
              <a:t>continuous need to evolve, grow, embrace change</a:t>
            </a:r>
          </a:p>
          <a:p>
            <a:r>
              <a:rPr lang="en-US" dirty="0"/>
              <a:t>Agile needs Architecture</a:t>
            </a:r>
          </a:p>
          <a:p>
            <a:pPr lvl="1"/>
            <a:r>
              <a:rPr lang="en-US" dirty="0"/>
              <a:t>solid, evolving foundation </a:t>
            </a:r>
            <a:br>
              <a:rPr lang="en-US" dirty="0"/>
            </a:br>
            <a:r>
              <a:rPr lang="en-US" dirty="0"/>
              <a:t>to deliver features on top of</a:t>
            </a:r>
          </a:p>
          <a:p>
            <a:pPr lvl="1"/>
            <a:endParaRPr lang="en-US" dirty="0"/>
          </a:p>
          <a:p>
            <a:pPr lvl="1"/>
            <a:r>
              <a:rPr lang="en-US" i="1" dirty="0"/>
              <a:t>Another team will build the UI</a:t>
            </a:r>
          </a:p>
          <a:p>
            <a:pPr lvl="1"/>
            <a:r>
              <a:rPr lang="en-US" i="1" dirty="0"/>
              <a:t>On Board Australia – scale up to 23/7,</a:t>
            </a:r>
            <a:br>
              <a:rPr lang="en-US" i="1" dirty="0"/>
            </a:br>
            <a:r>
              <a:rPr lang="en-US" i="1" dirty="0"/>
              <a:t>much larger load and 20K km latency</a:t>
            </a:r>
          </a:p>
          <a:p>
            <a:pPr lvl="1"/>
            <a:r>
              <a:rPr lang="en-US" i="1" dirty="0"/>
              <a:t>Drop vendor X</a:t>
            </a:r>
          </a:p>
          <a:p>
            <a:pPr lvl="1"/>
            <a:r>
              <a:rPr lang="en-US" i="1" dirty="0" err="1"/>
              <a:t>ChatBot</a:t>
            </a:r>
            <a:r>
              <a:rPr lang="en-US" i="1" dirty="0"/>
              <a:t> as an additional UI</a:t>
            </a:r>
          </a:p>
          <a:p>
            <a:pPr lvl="1"/>
            <a:endParaRPr lang="en-US" dirty="0"/>
          </a:p>
        </p:txBody>
      </p:sp>
      <p:sp>
        <p:nvSpPr>
          <p:cNvPr id="4" name="Footer Placeholder 3">
            <a:extLst>
              <a:ext uri="{FF2B5EF4-FFF2-40B4-BE49-F238E27FC236}">
                <a16:creationId xmlns:a16="http://schemas.microsoft.com/office/drawing/2014/main" id="{C2429BC9-2100-40E7-9EEE-E0C894A108EE}"/>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14338" name="Picture 2" descr="VR and the future | URBAN HUB">
            <a:extLst>
              <a:ext uri="{FF2B5EF4-FFF2-40B4-BE49-F238E27FC236}">
                <a16:creationId xmlns:a16="http://schemas.microsoft.com/office/drawing/2014/main" id="{FB05818E-AB5E-4B2B-A42D-AC04C23472F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0" y="2155680"/>
            <a:ext cx="4096512" cy="2560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0014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086009-C18D-4DB4-B176-B366E5518949}"/>
              </a:ext>
            </a:extLst>
          </p:cNvPr>
          <p:cNvSpPr>
            <a:spLocks noGrp="1"/>
          </p:cNvSpPr>
          <p:nvPr>
            <p:ph type="title"/>
          </p:nvPr>
        </p:nvSpPr>
        <p:spPr>
          <a:xfrm>
            <a:off x="1578229" y="288000"/>
            <a:ext cx="5765770" cy="504000"/>
          </a:xfrm>
        </p:spPr>
        <p:txBody>
          <a:bodyPr/>
          <a:lstStyle/>
          <a:p>
            <a:r>
              <a:rPr lang="en-US" dirty="0"/>
              <a:t>Good Girl, Bad Boy</a:t>
            </a:r>
          </a:p>
        </p:txBody>
      </p:sp>
      <p:sp>
        <p:nvSpPr>
          <p:cNvPr id="4" name="Footer Placeholder 3">
            <a:extLst>
              <a:ext uri="{FF2B5EF4-FFF2-40B4-BE49-F238E27FC236}">
                <a16:creationId xmlns:a16="http://schemas.microsoft.com/office/drawing/2014/main" id="{51F49C35-B48A-400D-8974-105D813373EE}"/>
              </a:ext>
            </a:extLst>
          </p:cNvPr>
          <p:cNvSpPr>
            <a:spLocks noGrp="1"/>
          </p:cNvSpPr>
          <p:nvPr>
            <p:ph type="ftr" sz="quarter" idx="11"/>
          </p:nvPr>
        </p:nvSpPr>
        <p:spPr/>
        <p:txBody>
          <a:bodyPr/>
          <a:lstStyle/>
          <a:p>
            <a:r>
              <a:rPr lang="en-US"/>
              <a:t>Who Wants to Become an IT Architect? - EMEA Groundbreakers Virtual Tour 2021</a:t>
            </a:r>
            <a:endParaRPr lang="nl-NL"/>
          </a:p>
        </p:txBody>
      </p:sp>
      <p:pic>
        <p:nvPicPr>
          <p:cNvPr id="5" name="Content Placeholder 6" descr="User with solid fill">
            <a:extLst>
              <a:ext uri="{FF2B5EF4-FFF2-40B4-BE49-F238E27FC236}">
                <a16:creationId xmlns:a16="http://schemas.microsoft.com/office/drawing/2014/main" id="{60A3B4C9-55AC-4875-84FB-751543B352E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605156" y="288000"/>
            <a:ext cx="914400" cy="914400"/>
          </a:xfrm>
          <a:prstGeom prst="rect">
            <a:avLst/>
          </a:prstGeom>
        </p:spPr>
      </p:pic>
      <p:pic>
        <p:nvPicPr>
          <p:cNvPr id="6" name="Graphic 5" descr="Programmer female outline">
            <a:extLst>
              <a:ext uri="{FF2B5EF4-FFF2-40B4-BE49-F238E27FC236}">
                <a16:creationId xmlns:a16="http://schemas.microsoft.com/office/drawing/2014/main" id="{7E178697-E06F-4684-950D-68655D13543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10149" y="4005886"/>
            <a:ext cx="658546" cy="658546"/>
          </a:xfrm>
          <a:prstGeom prst="rect">
            <a:avLst/>
          </a:prstGeom>
        </p:spPr>
      </p:pic>
      <p:pic>
        <p:nvPicPr>
          <p:cNvPr id="7" name="Graphic 6" descr="Programmer male with solid fill">
            <a:extLst>
              <a:ext uri="{FF2B5EF4-FFF2-40B4-BE49-F238E27FC236}">
                <a16:creationId xmlns:a16="http://schemas.microsoft.com/office/drawing/2014/main" id="{968F7BAA-0A39-4B85-8905-B773EE1BD08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5380408" y="3786328"/>
            <a:ext cx="658546" cy="658546"/>
          </a:xfrm>
          <a:prstGeom prst="rect">
            <a:avLst/>
          </a:prstGeom>
        </p:spPr>
      </p:pic>
      <p:pic>
        <p:nvPicPr>
          <p:cNvPr id="9" name="Graphic 8" descr="Users with solid fill">
            <a:extLst>
              <a:ext uri="{FF2B5EF4-FFF2-40B4-BE49-F238E27FC236}">
                <a16:creationId xmlns:a16="http://schemas.microsoft.com/office/drawing/2014/main" id="{04F3E969-CEB7-4797-B366-23879FC21325}"/>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1485303" y="2006352"/>
            <a:ext cx="914400" cy="914400"/>
          </a:xfrm>
          <a:prstGeom prst="rect">
            <a:avLst/>
          </a:prstGeom>
        </p:spPr>
      </p:pic>
      <p:pic>
        <p:nvPicPr>
          <p:cNvPr id="11" name="Graphic 10" descr="Teacher outline">
            <a:extLst>
              <a:ext uri="{FF2B5EF4-FFF2-40B4-BE49-F238E27FC236}">
                <a16:creationId xmlns:a16="http://schemas.microsoft.com/office/drawing/2014/main" id="{B575EB3C-9373-4BED-BEF9-9019770F87D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605156" y="2016243"/>
            <a:ext cx="914400" cy="914400"/>
          </a:xfrm>
          <a:prstGeom prst="rect">
            <a:avLst/>
          </a:prstGeom>
        </p:spPr>
      </p:pic>
      <p:pic>
        <p:nvPicPr>
          <p:cNvPr id="13" name="Graphic 12" descr="School girl with solid fill">
            <a:extLst>
              <a:ext uri="{FF2B5EF4-FFF2-40B4-BE49-F238E27FC236}">
                <a16:creationId xmlns:a16="http://schemas.microsoft.com/office/drawing/2014/main" id="{8301A4A7-F307-4FF7-B4CB-8DA78986B732}"/>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239890" y="3566834"/>
            <a:ext cx="658546" cy="658546"/>
          </a:xfrm>
          <a:prstGeom prst="rect">
            <a:avLst/>
          </a:prstGeom>
        </p:spPr>
      </p:pic>
      <p:sp>
        <p:nvSpPr>
          <p:cNvPr id="14" name="TextBox 13">
            <a:extLst>
              <a:ext uri="{FF2B5EF4-FFF2-40B4-BE49-F238E27FC236}">
                <a16:creationId xmlns:a16="http://schemas.microsoft.com/office/drawing/2014/main" id="{05BE1FA3-C92D-4903-AE39-03C7E9C2A9D5}"/>
              </a:ext>
            </a:extLst>
          </p:cNvPr>
          <p:cNvSpPr txBox="1"/>
          <p:nvPr/>
        </p:nvSpPr>
        <p:spPr>
          <a:xfrm>
            <a:off x="1578229" y="2720697"/>
            <a:ext cx="779059" cy="400110"/>
          </a:xfrm>
          <a:prstGeom prst="rect">
            <a:avLst/>
          </a:prstGeom>
          <a:noFill/>
        </p:spPr>
        <p:txBody>
          <a:bodyPr wrap="none" lIns="0" tIns="0" rIns="0" bIns="0" rtlCol="0">
            <a:spAutoFit/>
          </a:bodyPr>
          <a:lstStyle/>
          <a:p>
            <a:pPr algn="ctr"/>
            <a:r>
              <a:rPr lang="en-US" sz="1300" dirty="0"/>
              <a:t>Architects </a:t>
            </a:r>
          </a:p>
          <a:p>
            <a:pPr algn="ctr"/>
            <a:r>
              <a:rPr lang="en-US" sz="1300" dirty="0"/>
              <a:t>(peers)</a:t>
            </a:r>
          </a:p>
        </p:txBody>
      </p:sp>
      <p:sp>
        <p:nvSpPr>
          <p:cNvPr id="15" name="TextBox 14">
            <a:extLst>
              <a:ext uri="{FF2B5EF4-FFF2-40B4-BE49-F238E27FC236}">
                <a16:creationId xmlns:a16="http://schemas.microsoft.com/office/drawing/2014/main" id="{9A39D7D3-FDAF-4DBF-960E-A4D566D9AA44}"/>
              </a:ext>
            </a:extLst>
          </p:cNvPr>
          <p:cNvSpPr txBox="1"/>
          <p:nvPr/>
        </p:nvSpPr>
        <p:spPr>
          <a:xfrm>
            <a:off x="5059519" y="2680674"/>
            <a:ext cx="649217" cy="400110"/>
          </a:xfrm>
          <a:prstGeom prst="rect">
            <a:avLst/>
          </a:prstGeom>
          <a:noFill/>
        </p:spPr>
        <p:txBody>
          <a:bodyPr wrap="none" lIns="0" tIns="0" rIns="0" bIns="0" rtlCol="0">
            <a:spAutoFit/>
          </a:bodyPr>
          <a:lstStyle/>
          <a:p>
            <a:pPr algn="ctr"/>
            <a:r>
              <a:rPr lang="en-US" sz="1300" dirty="0"/>
              <a:t>Architect</a:t>
            </a:r>
          </a:p>
          <a:p>
            <a:pPr algn="ctr"/>
            <a:r>
              <a:rPr lang="en-US" sz="1300" dirty="0"/>
              <a:t>(you)</a:t>
            </a:r>
          </a:p>
        </p:txBody>
      </p:sp>
      <p:sp>
        <p:nvSpPr>
          <p:cNvPr id="16" name="TextBox 15">
            <a:extLst>
              <a:ext uri="{FF2B5EF4-FFF2-40B4-BE49-F238E27FC236}">
                <a16:creationId xmlns:a16="http://schemas.microsoft.com/office/drawing/2014/main" id="{B6ACF975-E3BB-4000-8CBE-1556D83BAAAA}"/>
              </a:ext>
            </a:extLst>
          </p:cNvPr>
          <p:cNvSpPr txBox="1"/>
          <p:nvPr/>
        </p:nvSpPr>
        <p:spPr>
          <a:xfrm>
            <a:off x="4505315" y="1110645"/>
            <a:ext cx="1114088" cy="200055"/>
          </a:xfrm>
          <a:prstGeom prst="rect">
            <a:avLst/>
          </a:prstGeom>
          <a:noFill/>
        </p:spPr>
        <p:txBody>
          <a:bodyPr wrap="none" lIns="0" tIns="0" rIns="0" bIns="0" rtlCol="0">
            <a:spAutoFit/>
          </a:bodyPr>
          <a:lstStyle/>
          <a:p>
            <a:pPr algn="ctr"/>
            <a:r>
              <a:rPr lang="en-US" sz="1300" dirty="0"/>
              <a:t>Product Owner</a:t>
            </a:r>
          </a:p>
        </p:txBody>
      </p:sp>
      <p:sp>
        <p:nvSpPr>
          <p:cNvPr id="17" name="TextBox 16">
            <a:extLst>
              <a:ext uri="{FF2B5EF4-FFF2-40B4-BE49-F238E27FC236}">
                <a16:creationId xmlns:a16="http://schemas.microsoft.com/office/drawing/2014/main" id="{80FB82B3-E8AA-4775-A651-D3291A6BEB65}"/>
              </a:ext>
            </a:extLst>
          </p:cNvPr>
          <p:cNvSpPr txBox="1"/>
          <p:nvPr/>
        </p:nvSpPr>
        <p:spPr>
          <a:xfrm>
            <a:off x="4843986" y="4717868"/>
            <a:ext cx="741550" cy="200055"/>
          </a:xfrm>
          <a:prstGeom prst="rect">
            <a:avLst/>
          </a:prstGeom>
          <a:noFill/>
        </p:spPr>
        <p:txBody>
          <a:bodyPr wrap="none" lIns="0" tIns="0" rIns="0" bIns="0" rtlCol="0">
            <a:spAutoFit/>
          </a:bodyPr>
          <a:lstStyle/>
          <a:p>
            <a:pPr algn="ctr"/>
            <a:r>
              <a:rPr lang="en-US" sz="1300" dirty="0"/>
              <a:t>The Team</a:t>
            </a:r>
          </a:p>
        </p:txBody>
      </p:sp>
      <p:sp>
        <p:nvSpPr>
          <p:cNvPr id="18" name="TextBox 17">
            <a:extLst>
              <a:ext uri="{FF2B5EF4-FFF2-40B4-BE49-F238E27FC236}">
                <a16:creationId xmlns:a16="http://schemas.microsoft.com/office/drawing/2014/main" id="{0C98C020-0C34-44E8-9C35-82245971C2DB}"/>
              </a:ext>
            </a:extLst>
          </p:cNvPr>
          <p:cNvSpPr txBox="1"/>
          <p:nvPr/>
        </p:nvSpPr>
        <p:spPr>
          <a:xfrm>
            <a:off x="3682846" y="4335159"/>
            <a:ext cx="1114088" cy="200055"/>
          </a:xfrm>
          <a:prstGeom prst="rect">
            <a:avLst/>
          </a:prstGeom>
          <a:noFill/>
        </p:spPr>
        <p:txBody>
          <a:bodyPr wrap="none" lIns="0" tIns="0" rIns="0" bIns="0" rtlCol="0">
            <a:spAutoFit/>
          </a:bodyPr>
          <a:lstStyle/>
          <a:p>
            <a:pPr algn="ctr"/>
            <a:r>
              <a:rPr lang="en-US" sz="1300" dirty="0"/>
              <a:t>Product Owner</a:t>
            </a:r>
          </a:p>
        </p:txBody>
      </p:sp>
      <p:cxnSp>
        <p:nvCxnSpPr>
          <p:cNvPr id="20" name="Straight Arrow Connector 19">
            <a:extLst>
              <a:ext uri="{FF2B5EF4-FFF2-40B4-BE49-F238E27FC236}">
                <a16:creationId xmlns:a16="http://schemas.microsoft.com/office/drawing/2014/main" id="{607F639D-143B-4C12-9114-EC8F30DCF138}"/>
              </a:ext>
            </a:extLst>
          </p:cNvPr>
          <p:cNvCxnSpPr>
            <a:stCxn id="9" idx="3"/>
          </p:cNvCxnSpPr>
          <p:nvPr/>
        </p:nvCxnSpPr>
        <p:spPr>
          <a:xfrm>
            <a:off x="2399703" y="2463552"/>
            <a:ext cx="2129882" cy="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
        <p:nvSpPr>
          <p:cNvPr id="21" name="Arrow: Curved Right 20">
            <a:extLst>
              <a:ext uri="{FF2B5EF4-FFF2-40B4-BE49-F238E27FC236}">
                <a16:creationId xmlns:a16="http://schemas.microsoft.com/office/drawing/2014/main" id="{AF695E8C-F581-4880-8B2B-67FF3EEB0C56}"/>
              </a:ext>
            </a:extLst>
          </p:cNvPr>
          <p:cNvSpPr/>
          <p:nvPr/>
        </p:nvSpPr>
        <p:spPr>
          <a:xfrm>
            <a:off x="3725261" y="2571750"/>
            <a:ext cx="557044" cy="1322775"/>
          </a:xfrm>
          <a:prstGeom prst="curv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Rectangle 21">
            <a:extLst>
              <a:ext uri="{FF2B5EF4-FFF2-40B4-BE49-F238E27FC236}">
                <a16:creationId xmlns:a16="http://schemas.microsoft.com/office/drawing/2014/main" id="{6A037956-5AA5-439D-9364-92636874D47D}"/>
              </a:ext>
            </a:extLst>
          </p:cNvPr>
          <p:cNvSpPr/>
          <p:nvPr/>
        </p:nvSpPr>
        <p:spPr>
          <a:xfrm>
            <a:off x="3442010" y="3620429"/>
            <a:ext cx="2735766" cy="1097438"/>
          </a:xfrm>
          <a:custGeom>
            <a:avLst/>
            <a:gdLst>
              <a:gd name="connsiteX0" fmla="*/ 0 w 2735766"/>
              <a:gd name="connsiteY0" fmla="*/ 0 h 1097438"/>
              <a:gd name="connsiteX1" fmla="*/ 738657 w 2735766"/>
              <a:gd name="connsiteY1" fmla="*/ 0 h 1097438"/>
              <a:gd name="connsiteX2" fmla="*/ 1422598 w 2735766"/>
              <a:gd name="connsiteY2" fmla="*/ 0 h 1097438"/>
              <a:gd name="connsiteX3" fmla="*/ 2735766 w 2735766"/>
              <a:gd name="connsiteY3" fmla="*/ 0 h 1097438"/>
              <a:gd name="connsiteX4" fmla="*/ 2735766 w 2735766"/>
              <a:gd name="connsiteY4" fmla="*/ 526770 h 1097438"/>
              <a:gd name="connsiteX5" fmla="*/ 2735766 w 2735766"/>
              <a:gd name="connsiteY5" fmla="*/ 1097438 h 1097438"/>
              <a:gd name="connsiteX6" fmla="*/ 1997109 w 2735766"/>
              <a:gd name="connsiteY6" fmla="*/ 1097438 h 1097438"/>
              <a:gd name="connsiteX7" fmla="*/ 1395241 w 2735766"/>
              <a:gd name="connsiteY7" fmla="*/ 1097438 h 1097438"/>
              <a:gd name="connsiteX8" fmla="*/ 711299 w 2735766"/>
              <a:gd name="connsiteY8" fmla="*/ 1097438 h 1097438"/>
              <a:gd name="connsiteX9" fmla="*/ 0 w 2735766"/>
              <a:gd name="connsiteY9" fmla="*/ 1097438 h 1097438"/>
              <a:gd name="connsiteX10" fmla="*/ 0 w 2735766"/>
              <a:gd name="connsiteY10" fmla="*/ 581642 h 1097438"/>
              <a:gd name="connsiteX11" fmla="*/ 0 w 2735766"/>
              <a:gd name="connsiteY11" fmla="*/ 0 h 1097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735766" h="1097438" extrusionOk="0">
                <a:moveTo>
                  <a:pt x="0" y="0"/>
                </a:moveTo>
                <a:cubicBezTo>
                  <a:pt x="237272" y="21976"/>
                  <a:pt x="465530" y="-28180"/>
                  <a:pt x="738657" y="0"/>
                </a:cubicBezTo>
                <a:cubicBezTo>
                  <a:pt x="1011784" y="28180"/>
                  <a:pt x="1263692" y="-4991"/>
                  <a:pt x="1422598" y="0"/>
                </a:cubicBezTo>
                <a:cubicBezTo>
                  <a:pt x="1581504" y="4991"/>
                  <a:pt x="2288844" y="-6076"/>
                  <a:pt x="2735766" y="0"/>
                </a:cubicBezTo>
                <a:cubicBezTo>
                  <a:pt x="2744689" y="236200"/>
                  <a:pt x="2731710" y="362442"/>
                  <a:pt x="2735766" y="526770"/>
                </a:cubicBezTo>
                <a:cubicBezTo>
                  <a:pt x="2739823" y="691098"/>
                  <a:pt x="2721708" y="875005"/>
                  <a:pt x="2735766" y="1097438"/>
                </a:cubicBezTo>
                <a:cubicBezTo>
                  <a:pt x="2440061" y="1076421"/>
                  <a:pt x="2181656" y="1086332"/>
                  <a:pt x="1997109" y="1097438"/>
                </a:cubicBezTo>
                <a:cubicBezTo>
                  <a:pt x="1812562" y="1108544"/>
                  <a:pt x="1623986" y="1120683"/>
                  <a:pt x="1395241" y="1097438"/>
                </a:cubicBezTo>
                <a:cubicBezTo>
                  <a:pt x="1166496" y="1074193"/>
                  <a:pt x="1022071" y="1123744"/>
                  <a:pt x="711299" y="1097438"/>
                </a:cubicBezTo>
                <a:cubicBezTo>
                  <a:pt x="400527" y="1071132"/>
                  <a:pt x="274268" y="1080829"/>
                  <a:pt x="0" y="1097438"/>
                </a:cubicBezTo>
                <a:cubicBezTo>
                  <a:pt x="25297" y="882169"/>
                  <a:pt x="611" y="715632"/>
                  <a:pt x="0" y="581642"/>
                </a:cubicBezTo>
                <a:cubicBezTo>
                  <a:pt x="-611" y="447652"/>
                  <a:pt x="18093" y="143674"/>
                  <a:pt x="0" y="0"/>
                </a:cubicBezTo>
                <a:close/>
              </a:path>
            </a:pathLst>
          </a:custGeom>
          <a:noFill/>
          <a:ln>
            <a:prstDash val="dash"/>
            <a:extLst>
              <a:ext uri="{C807C97D-BFC1-408E-A445-0C87EB9F89A2}">
                <ask:lineSketchStyleProps xmlns:ask="http://schemas.microsoft.com/office/drawing/2018/sketchyshapes" sd="1271365041">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Arrow: Curved Right 22">
            <a:extLst>
              <a:ext uri="{FF2B5EF4-FFF2-40B4-BE49-F238E27FC236}">
                <a16:creationId xmlns:a16="http://schemas.microsoft.com/office/drawing/2014/main" id="{BAAA8759-C9D1-4EC3-8B04-BDAD325CB5EE}"/>
              </a:ext>
            </a:extLst>
          </p:cNvPr>
          <p:cNvSpPr/>
          <p:nvPr/>
        </p:nvSpPr>
        <p:spPr>
          <a:xfrm flipV="1">
            <a:off x="3739924" y="958124"/>
            <a:ext cx="557044" cy="1322775"/>
          </a:xfrm>
          <a:prstGeom prst="curvedRightArrow">
            <a:avLst/>
          </a:prstGeom>
          <a:solidFill>
            <a:schemeClr val="accent4">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Arrow: Curved Right 23">
            <a:extLst>
              <a:ext uri="{FF2B5EF4-FFF2-40B4-BE49-F238E27FC236}">
                <a16:creationId xmlns:a16="http://schemas.microsoft.com/office/drawing/2014/main" id="{AC0E80EE-BE0C-48EC-9870-04F42D9E45F7}"/>
              </a:ext>
            </a:extLst>
          </p:cNvPr>
          <p:cNvSpPr/>
          <p:nvPr/>
        </p:nvSpPr>
        <p:spPr>
          <a:xfrm flipH="1">
            <a:off x="5807849" y="2561843"/>
            <a:ext cx="557044" cy="1322775"/>
          </a:xfrm>
          <a:prstGeom prst="curvedRightArrow">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Curved Right 24">
            <a:extLst>
              <a:ext uri="{FF2B5EF4-FFF2-40B4-BE49-F238E27FC236}">
                <a16:creationId xmlns:a16="http://schemas.microsoft.com/office/drawing/2014/main" id="{76DE6F9F-8BF0-4DB7-9EAC-EDC91292F1D0}"/>
              </a:ext>
            </a:extLst>
          </p:cNvPr>
          <p:cNvSpPr/>
          <p:nvPr/>
        </p:nvSpPr>
        <p:spPr>
          <a:xfrm flipH="1" flipV="1">
            <a:off x="5822512" y="948217"/>
            <a:ext cx="557044" cy="1322775"/>
          </a:xfrm>
          <a:prstGeom prst="curvedRightArrow">
            <a:avLst/>
          </a:prstGeom>
          <a:solidFill>
            <a:srgbClr val="FF0000"/>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Speech Bubble: Rectangle 25">
            <a:extLst>
              <a:ext uri="{FF2B5EF4-FFF2-40B4-BE49-F238E27FC236}">
                <a16:creationId xmlns:a16="http://schemas.microsoft.com/office/drawing/2014/main" id="{69082E93-6F4E-4AF5-BDA5-B65A82BAFD6B}"/>
              </a:ext>
            </a:extLst>
          </p:cNvPr>
          <p:cNvSpPr/>
          <p:nvPr/>
        </p:nvSpPr>
        <p:spPr>
          <a:xfrm>
            <a:off x="1345580" y="809008"/>
            <a:ext cx="1955182" cy="963487"/>
          </a:xfrm>
          <a:prstGeom prst="wedgeRectCallout">
            <a:avLst>
              <a:gd name="adj1" fmla="val 73975"/>
              <a:gd name="adj2" fmla="val 40562"/>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lumMod val="75000"/>
                  </a:schemeClr>
                </a:solidFill>
              </a:rPr>
              <a:t>Co-create, facilitate big idea, explain and provide opportunities, create roadmap, listen, Order from Chaos</a:t>
            </a:r>
          </a:p>
        </p:txBody>
      </p:sp>
      <p:sp>
        <p:nvSpPr>
          <p:cNvPr id="27" name="Speech Bubble: Rectangle 26">
            <a:extLst>
              <a:ext uri="{FF2B5EF4-FFF2-40B4-BE49-F238E27FC236}">
                <a16:creationId xmlns:a16="http://schemas.microsoft.com/office/drawing/2014/main" id="{136EAD31-4B5B-4EA5-BEF7-80DC7B1E1BEC}"/>
              </a:ext>
            </a:extLst>
          </p:cNvPr>
          <p:cNvSpPr/>
          <p:nvPr/>
        </p:nvSpPr>
        <p:spPr>
          <a:xfrm>
            <a:off x="7045100" y="906558"/>
            <a:ext cx="1955182" cy="770363"/>
          </a:xfrm>
          <a:prstGeom prst="wedgeRectCallout">
            <a:avLst>
              <a:gd name="adj1" fmla="val -89143"/>
              <a:gd name="adj2" fmla="val 81093"/>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Keep asking </a:t>
            </a:r>
            <a:r>
              <a:rPr lang="en-US" sz="1100" i="1" dirty="0"/>
              <a:t>why</a:t>
            </a:r>
            <a:r>
              <a:rPr lang="en-US" sz="1100" dirty="0"/>
              <a:t>, press for non-functionals, demand decisions, claim budget for LCM &amp; Debt mgt, </a:t>
            </a:r>
          </a:p>
        </p:txBody>
      </p:sp>
      <p:sp>
        <p:nvSpPr>
          <p:cNvPr id="28" name="Speech Bubble: Rectangle 27">
            <a:extLst>
              <a:ext uri="{FF2B5EF4-FFF2-40B4-BE49-F238E27FC236}">
                <a16:creationId xmlns:a16="http://schemas.microsoft.com/office/drawing/2014/main" id="{7DC24275-A24E-4B51-BEB4-0984526B1212}"/>
              </a:ext>
            </a:extLst>
          </p:cNvPr>
          <p:cNvSpPr/>
          <p:nvPr/>
        </p:nvSpPr>
        <p:spPr>
          <a:xfrm>
            <a:off x="6994239" y="3297986"/>
            <a:ext cx="1955182" cy="914400"/>
          </a:xfrm>
          <a:prstGeom prst="wedgeRectCallout">
            <a:avLst>
              <a:gd name="adj1" fmla="val -88383"/>
              <a:gd name="adj2" fmla="val -21629"/>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focus on quality and debt control, clamor for adherence to standards and design decisions, point out weak spots</a:t>
            </a:r>
          </a:p>
        </p:txBody>
      </p:sp>
      <p:sp>
        <p:nvSpPr>
          <p:cNvPr id="29" name="Speech Bubble: Rectangle 28">
            <a:extLst>
              <a:ext uri="{FF2B5EF4-FFF2-40B4-BE49-F238E27FC236}">
                <a16:creationId xmlns:a16="http://schemas.microsoft.com/office/drawing/2014/main" id="{AD244DF7-3A69-48A6-BC74-F0F87DF7B9DB}"/>
              </a:ext>
            </a:extLst>
          </p:cNvPr>
          <p:cNvSpPr/>
          <p:nvPr/>
        </p:nvSpPr>
        <p:spPr>
          <a:xfrm>
            <a:off x="1004856" y="3354662"/>
            <a:ext cx="1955182" cy="979827"/>
          </a:xfrm>
          <a:prstGeom prst="wedgeRectCallout">
            <a:avLst>
              <a:gd name="adj1" fmla="val 90325"/>
              <a:gd name="adj2" fmla="val -65416"/>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accent6">
                    <a:lumMod val="75000"/>
                  </a:schemeClr>
                </a:solidFill>
              </a:rPr>
              <a:t>Sell, Enlist, Guide, Listen, Explain, Visualize, Paint the Picture (“of how it’s </a:t>
            </a:r>
            <a:r>
              <a:rPr lang="en-US" sz="1100" dirty="0" err="1">
                <a:solidFill>
                  <a:schemeClr val="accent6">
                    <a:lumMod val="75000"/>
                  </a:schemeClr>
                </a:solidFill>
              </a:rPr>
              <a:t>gonna</a:t>
            </a:r>
            <a:r>
              <a:rPr lang="en-US" sz="1100" dirty="0">
                <a:solidFill>
                  <a:schemeClr val="accent6">
                    <a:lumMod val="75000"/>
                  </a:schemeClr>
                </a:solidFill>
              </a:rPr>
              <a:t> be”), Convince, Empower, Demonstrate </a:t>
            </a:r>
          </a:p>
        </p:txBody>
      </p:sp>
      <p:sp>
        <p:nvSpPr>
          <p:cNvPr id="30" name="TextBox 29">
            <a:extLst>
              <a:ext uri="{FF2B5EF4-FFF2-40B4-BE49-F238E27FC236}">
                <a16:creationId xmlns:a16="http://schemas.microsoft.com/office/drawing/2014/main" id="{068B99EB-3C02-43FF-AEBF-82177117C9B9}"/>
              </a:ext>
            </a:extLst>
          </p:cNvPr>
          <p:cNvSpPr txBox="1"/>
          <p:nvPr/>
        </p:nvSpPr>
        <p:spPr>
          <a:xfrm rot="16200000">
            <a:off x="-432009" y="301290"/>
            <a:ext cx="1028567" cy="184666"/>
          </a:xfrm>
          <a:prstGeom prst="rect">
            <a:avLst/>
          </a:prstGeom>
          <a:noFill/>
        </p:spPr>
        <p:txBody>
          <a:bodyPr wrap="square" lIns="0" tIns="0" rIns="0" bIns="0" rtlCol="0">
            <a:spAutoFit/>
          </a:bodyPr>
          <a:lstStyle/>
          <a:p>
            <a:r>
              <a:rPr lang="en-US" sz="600" b="0" i="0" dirty="0">
                <a:solidFill>
                  <a:srgbClr val="5F7D95"/>
                </a:solidFill>
                <a:effectLst/>
                <a:latin typeface="Proxima Nova"/>
              </a:rPr>
              <a:t>Art vector created by </a:t>
            </a:r>
            <a:r>
              <a:rPr lang="en-US" sz="600" b="0" i="0" dirty="0" err="1">
                <a:solidFill>
                  <a:srgbClr val="5F7D95"/>
                </a:solidFill>
                <a:effectLst/>
                <a:latin typeface="Proxima Nova"/>
              </a:rPr>
              <a:t>brgfx</a:t>
            </a:r>
            <a:r>
              <a:rPr lang="en-US" sz="600" b="0" i="0" dirty="0">
                <a:solidFill>
                  <a:srgbClr val="5F7D95"/>
                </a:solidFill>
                <a:effectLst/>
                <a:latin typeface="Proxima Nova"/>
              </a:rPr>
              <a:t> - www.freepik.com</a:t>
            </a:r>
            <a:endParaRPr lang="en-US" sz="500" dirty="0"/>
          </a:p>
        </p:txBody>
      </p:sp>
      <p:pic>
        <p:nvPicPr>
          <p:cNvPr id="9220" name="Picture 4" descr="Devil and angel characters on white illustration Free Vector">
            <a:extLst>
              <a:ext uri="{FF2B5EF4-FFF2-40B4-BE49-F238E27FC236}">
                <a16:creationId xmlns:a16="http://schemas.microsoft.com/office/drawing/2014/main" id="{445C4433-7C43-41FC-88F6-9C16A0BB9F14}"/>
              </a:ext>
            </a:extLst>
          </p:cNvPr>
          <p:cNvPicPr>
            <a:picLocks noChangeAspect="1" noChangeArrowheads="1"/>
          </p:cNvPicPr>
          <p:nvPr/>
        </p:nvPicPr>
        <p:blipFill rotWithShape="1">
          <a:blip r:embed="rId14">
            <a:clrChange>
              <a:clrFrom>
                <a:srgbClr val="FFFFFF"/>
              </a:clrFrom>
              <a:clrTo>
                <a:srgbClr val="FFFFFF">
                  <a:alpha val="0"/>
                </a:srgbClr>
              </a:clrTo>
            </a:clrChange>
            <a:extLst>
              <a:ext uri="{28A0092B-C50C-407E-A947-70E740481C1C}">
                <a14:useLocalDpi xmlns:a14="http://schemas.microsoft.com/office/drawing/2010/main" val="0"/>
              </a:ext>
            </a:extLst>
          </a:blip>
          <a:srcRect t="16193" b="24885"/>
          <a:stretch/>
        </p:blipFill>
        <p:spPr bwMode="auto">
          <a:xfrm>
            <a:off x="144878" y="6500"/>
            <a:ext cx="1464032" cy="763432"/>
          </a:xfrm>
          <a:prstGeom prst="rect">
            <a:avLst/>
          </a:prstGeom>
          <a:noFill/>
          <a:extLst>
            <a:ext uri="{909E8E84-426E-40DD-AFC4-6F175D3DCCD1}">
              <a14:hiddenFill xmlns:a14="http://schemas.microsoft.com/office/drawing/2010/main">
                <a:solidFill>
                  <a:srgbClr val="FFFFFF"/>
                </a:solidFill>
              </a14:hiddenFill>
            </a:ext>
          </a:extLst>
        </p:spPr>
      </p:pic>
      <p:pic>
        <p:nvPicPr>
          <p:cNvPr id="32" name="Graphic 31" descr="Earth globe: Asia and Australia with solid fill">
            <a:extLst>
              <a:ext uri="{FF2B5EF4-FFF2-40B4-BE49-F238E27FC236}">
                <a16:creationId xmlns:a16="http://schemas.microsoft.com/office/drawing/2014/main" id="{0DE55484-71E8-4731-B6C3-DB6E6D6C388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649438" y="2108569"/>
            <a:ext cx="709966" cy="709966"/>
          </a:xfrm>
          <a:prstGeom prst="rect">
            <a:avLst/>
          </a:prstGeom>
        </p:spPr>
      </p:pic>
      <p:sp>
        <p:nvSpPr>
          <p:cNvPr id="35" name="TextBox 34">
            <a:extLst>
              <a:ext uri="{FF2B5EF4-FFF2-40B4-BE49-F238E27FC236}">
                <a16:creationId xmlns:a16="http://schemas.microsoft.com/office/drawing/2014/main" id="{5256FB55-462E-4E9C-9DB9-B18DA2595460}"/>
              </a:ext>
            </a:extLst>
          </p:cNvPr>
          <p:cNvSpPr txBox="1"/>
          <p:nvPr/>
        </p:nvSpPr>
        <p:spPr>
          <a:xfrm>
            <a:off x="7045100" y="2730588"/>
            <a:ext cx="1781385" cy="400110"/>
          </a:xfrm>
          <a:prstGeom prst="rect">
            <a:avLst/>
          </a:prstGeom>
          <a:noFill/>
        </p:spPr>
        <p:txBody>
          <a:bodyPr wrap="none" lIns="0" tIns="0" rIns="0" bIns="0" rtlCol="0">
            <a:spAutoFit/>
          </a:bodyPr>
          <a:lstStyle/>
          <a:p>
            <a:pPr algn="ctr"/>
            <a:r>
              <a:rPr lang="en-US" sz="1300" dirty="0"/>
              <a:t>The World</a:t>
            </a:r>
          </a:p>
          <a:p>
            <a:pPr algn="ctr"/>
            <a:r>
              <a:rPr lang="en-US" sz="1300" dirty="0"/>
              <a:t>(vendors, community, ..)</a:t>
            </a:r>
          </a:p>
        </p:txBody>
      </p:sp>
      <p:cxnSp>
        <p:nvCxnSpPr>
          <p:cNvPr id="36" name="Straight Arrow Connector 35">
            <a:extLst>
              <a:ext uri="{FF2B5EF4-FFF2-40B4-BE49-F238E27FC236}">
                <a16:creationId xmlns:a16="http://schemas.microsoft.com/office/drawing/2014/main" id="{A30899AE-1E94-402F-A944-8EA6F0DEF3F2}"/>
              </a:ext>
            </a:extLst>
          </p:cNvPr>
          <p:cNvCxnSpPr/>
          <p:nvPr/>
        </p:nvCxnSpPr>
        <p:spPr>
          <a:xfrm>
            <a:off x="5519556" y="2463552"/>
            <a:ext cx="2129882" cy="0"/>
          </a:xfrm>
          <a:prstGeom prst="straightConnector1">
            <a:avLst/>
          </a:prstGeom>
          <a:ln w="9525" cap="flat" cmpd="sng" algn="ctr">
            <a:solidFill>
              <a:schemeClr val="accent2"/>
            </a:solidFill>
            <a:prstDash val="solid"/>
            <a:round/>
            <a:headEnd type="arrow"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285595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3" grpId="0" animBg="1"/>
      <p:bldP spid="24" grpId="0" animBg="1"/>
      <p:bldP spid="25" grpId="0" animBg="1"/>
      <p:bldP spid="26" grpId="0" animBg="1"/>
      <p:bldP spid="27" grpId="0" animBg="1"/>
      <p:bldP spid="28" grpId="0" animBg="1"/>
      <p:bldP spid="29" grpId="0" animBg="1"/>
    </p:bldLst>
  </p:timing>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20201028 AMIS Conclusion presentatie.potx" id="{9C9BE468-9466-4F7F-9A03-E0E56A05E818}" vid="{9E28417E-C180-4961-BC93-8843FAD6194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60B9E64A7B90B499F767EB2F0BD9B16" ma:contentTypeVersion="8" ma:contentTypeDescription="Een nieuw document maken." ma:contentTypeScope="" ma:versionID="c8caa6e7790c62c3cba067a7d20d9263">
  <xsd:schema xmlns:xsd="http://www.w3.org/2001/XMLSchema" xmlns:xs="http://www.w3.org/2001/XMLSchema" xmlns:p="http://schemas.microsoft.com/office/2006/metadata/properties" xmlns:ns2="bd3a200e-a112-4432-b134-79c9e3991b87" xmlns:ns3="a74c57c6-afd1-46a5-a503-29300b13d321" targetNamespace="http://schemas.microsoft.com/office/2006/metadata/properties" ma:root="true" ma:fieldsID="767566d7f2f69c3f3429e3558df4dd2f" ns2:_="" ns3:_="">
    <xsd:import namespace="bd3a200e-a112-4432-b134-79c9e3991b87"/>
    <xsd:import namespace="a74c57c6-afd1-46a5-a503-29300b13d321"/>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3:SharedWithUsers" minOccurs="0"/>
                <xsd:element ref="ns3:SharedWithDetails" minOccurs="0"/>
                <xsd:element ref="ns2:MediaServiceAutoKeyPoints" minOccurs="0"/>
                <xsd:element ref="ns2: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bd3a200e-a112-4432-b134-79c9e3991b8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AutoKeyPoints" ma:index="14" nillable="true" ma:displayName="MediaServiceAutoKeyPoints" ma:hidden="true" ma:internalName="MediaServiceAutoKeyPoints" ma:readOnly="true">
      <xsd:simpleType>
        <xsd:restriction base="dms:Note"/>
      </xsd:simpleType>
    </xsd:element>
    <xsd:element name="MediaServiceKeyPoints" ma:index="15"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4c57c6-afd1-46a5-a503-29300b13d321" elementFormDefault="qualified">
    <xsd:import namespace="http://schemas.microsoft.com/office/2006/documentManagement/types"/>
    <xsd:import namespace="http://schemas.microsoft.com/office/infopath/2007/PartnerControls"/>
    <xsd:element name="SharedWithUsers" ma:index="12"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Gedeeld met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FADA524E-01BE-4878-8AAA-B806DCC41074}">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bd3a200e-a112-4432-b134-79c9e3991b87"/>
    <ds:schemaRef ds:uri="a74c57c6-afd1-46a5-a503-29300b13d32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3.xml><?xml version="1.0" encoding="utf-8"?>
<ds:datastoreItem xmlns:ds="http://schemas.openxmlformats.org/officeDocument/2006/customXml" ds:itemID="{63653586-D9AD-4A7C-AE25-8F164514A81A}">
  <ds:schemaRefs>
    <ds:schemaRef ds:uri="http://schemas.microsoft.com/office/2006/metadata/properties"/>
    <ds:schemaRef ds:uri="http://schemas.microsoft.com/office/infopath/2007/PartnerControls"/>
  </ds:schemaRefs>
</ds:datastoreItem>
</file>

<file path=docProps/app.xml><?xml version="1.0" encoding="utf-8"?>
<Properties xmlns="http://schemas.openxmlformats.org/officeDocument/2006/extended-properties" xmlns:vt="http://schemas.openxmlformats.org/officeDocument/2006/docPropsVTypes">
  <Template>201028 - Presentatie</Template>
  <TotalTime>11171</TotalTime>
  <Words>4168</Words>
  <Application>Microsoft Office PowerPoint</Application>
  <PresentationFormat>On-screen Show (16:9)</PresentationFormat>
  <Paragraphs>697</Paragraphs>
  <Slides>55</Slides>
  <Notes>6</Notes>
  <HiddenSlides>1</HiddenSlides>
  <MMClips>1</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55</vt:i4>
      </vt:variant>
    </vt:vector>
  </HeadingPairs>
  <TitlesOfParts>
    <vt:vector size="63" baseType="lpstr">
      <vt:lpstr>Amasis MT Pro Black</vt:lpstr>
      <vt:lpstr>Arial</vt:lpstr>
      <vt:lpstr>Calibri</vt:lpstr>
      <vt:lpstr>Merriweather</vt:lpstr>
      <vt:lpstr>Proxima Nova</vt:lpstr>
      <vt:lpstr>Segoe UI</vt:lpstr>
      <vt:lpstr>Tahoma</vt:lpstr>
      <vt:lpstr>Office-thema</vt:lpstr>
      <vt:lpstr>Who Wants to Become an IT Architect?   A Look at the Bigger Picture  </vt:lpstr>
      <vt:lpstr>Lucas Jellema  CTO for AMIS | Conclusion IT Architect since 20XX  </vt:lpstr>
      <vt:lpstr>Architect</vt:lpstr>
      <vt:lpstr>From A(bstract Idea) to Concrete</vt:lpstr>
      <vt:lpstr>From What (via Why) to How?</vt:lpstr>
      <vt:lpstr>From What (via Why) to How?</vt:lpstr>
      <vt:lpstr>From What (via Why) to How?</vt:lpstr>
      <vt:lpstr>Virtual Architect</vt:lpstr>
      <vt:lpstr>Good Girl, Bad Boy</vt:lpstr>
      <vt:lpstr>Dare be that little girl</vt:lpstr>
      <vt:lpstr>You’d Better Think</vt:lpstr>
      <vt:lpstr>Which &amp; How Much Technical Knowledge is required?</vt:lpstr>
      <vt:lpstr>Things to Know About</vt:lpstr>
      <vt:lpstr>BOL - CQRS</vt:lpstr>
      <vt:lpstr>Books Online - WebShop</vt:lpstr>
      <vt:lpstr>PowerPoint Presentation</vt:lpstr>
      <vt:lpstr>Comand Query Responsbility Segregation = CQRS</vt:lpstr>
      <vt:lpstr>Comand Query Responsbility Segregation = CQRS</vt:lpstr>
      <vt:lpstr>microservices</vt:lpstr>
      <vt:lpstr>How to Stay Up-to-Date?</vt:lpstr>
      <vt:lpstr>Instruments for Breaking Down and Building up</vt:lpstr>
      <vt:lpstr>Draw &amp; Visualize</vt:lpstr>
      <vt:lpstr>PowerPoint Presentation</vt:lpstr>
      <vt:lpstr>Visualize Systems, Components, Dependencies, Persistence, Boundaries</vt:lpstr>
      <vt:lpstr>Zoom Out [in time] to the Bigger Picture What happened at the Financial Institution</vt:lpstr>
      <vt:lpstr>Mapping User Stories to Solution Design &amp; End 2 End Flows</vt:lpstr>
      <vt:lpstr>Architecture Design Decisions [Log]</vt:lpstr>
      <vt:lpstr>Non Functional Requirements</vt:lpstr>
      <vt:lpstr>Average Number of ….   (be so aware)</vt:lpstr>
      <vt:lpstr>Fine Grained Non-Functional Requirements Analysis Zooming Out Too Much at the Utilities Company</vt:lpstr>
      <vt:lpstr>Fine Grained Non-Functional Requirements Analysis Zooming Out Too Much at the Utilities Company</vt:lpstr>
      <vt:lpstr>Architect is Product Owner regarding Technical Viability</vt:lpstr>
      <vt:lpstr>Technical Life Cycle Management</vt:lpstr>
      <vt:lpstr>Product ( Team | Project) Technology Fingerprint - template</vt:lpstr>
      <vt:lpstr>Product Team XYZ - Technology Fingerprint as of 30 September 2021</vt:lpstr>
      <vt:lpstr>Technical Life Cycle Management  at Energy Logistics Company</vt:lpstr>
      <vt:lpstr>The Debt Mountain</vt:lpstr>
      <vt:lpstr>Technical Debt</vt:lpstr>
      <vt:lpstr>What to do about debt? </vt:lpstr>
      <vt:lpstr>Prevent or at least Manage Tech Debt</vt:lpstr>
      <vt:lpstr>Breach of Contract – at Dutch Court Systems (no obvious technical debt)</vt:lpstr>
      <vt:lpstr>Breach of Contract – at Dutch Court Systems Process Refinement</vt:lpstr>
      <vt:lpstr>Architect’s Self Training</vt:lpstr>
      <vt:lpstr>Look for Architecture in  everyday life</vt:lpstr>
      <vt:lpstr>Coffee Machine Platform &amp; App Services</vt:lpstr>
      <vt:lpstr>Coffee Machine Platform &amp; App Services</vt:lpstr>
      <vt:lpstr>Architect’s Self Training</vt:lpstr>
      <vt:lpstr>Use Analogies</vt:lpstr>
      <vt:lpstr>Architect’s Self Training</vt:lpstr>
      <vt:lpstr>Pitfalls</vt:lpstr>
      <vt:lpstr>PowerPoint Presentation</vt:lpstr>
      <vt:lpstr>çox sağ ol  Thank you  Dank u wel</vt:lpstr>
      <vt:lpstr>Architecture aspects/concerns</vt:lpstr>
      <vt:lpstr>PowerPoint Presentation</vt:lpstr>
      <vt:lpstr>PowerPoint Presentation</vt:lpstr>
    </vt:vector>
  </TitlesOfParts>
  <Manager/>
  <Company>AMIS Conclusion</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Who wants to be an architect?</dc:title>
  <dc:subject/>
  <dc:creator>Lucas Jellema</dc:creator>
  <cp:keywords/>
  <dc:description>AMIS Conclusion presentatie - versie 2 - juni 2019
Ontwerp: Humming
Template: Ton Persoon</dc:description>
  <cp:lastModifiedBy>Lucas Jellema</cp:lastModifiedBy>
  <cp:revision>2</cp:revision>
  <dcterms:created xsi:type="dcterms:W3CDTF">2021-10-02T10:22:42Z</dcterms:created>
  <dcterms:modified xsi:type="dcterms:W3CDTF">2021-10-25T06:04:56Z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0x010100E60B9E64A7B90B499F767EB2F0BD9B16</vt:lpwstr>
  </property>
  <property fmtid="{D5CDD505-2E9C-101B-9397-08002B2CF9AE}" pid="3" name="MSIP_Label_36148d1e-9119-4a03-b039-d8188704cf2a_Enabled">
    <vt:lpwstr>true</vt:lpwstr>
  </property>
  <property fmtid="{D5CDD505-2E9C-101B-9397-08002B2CF9AE}" pid="4" name="MSIP_Label_36148d1e-9119-4a03-b039-d8188704cf2a_SetDate">
    <vt:lpwstr>2021-10-25T06:04:56Z</vt:lpwstr>
  </property>
  <property fmtid="{D5CDD505-2E9C-101B-9397-08002B2CF9AE}" pid="5" name="MSIP_Label_36148d1e-9119-4a03-b039-d8188704cf2a_Method">
    <vt:lpwstr>Privileged</vt:lpwstr>
  </property>
  <property fmtid="{D5CDD505-2E9C-101B-9397-08002B2CF9AE}" pid="6" name="MSIP_Label_36148d1e-9119-4a03-b039-d8188704cf2a_Name">
    <vt:lpwstr>Global-Publiek</vt:lpwstr>
  </property>
  <property fmtid="{D5CDD505-2E9C-101B-9397-08002B2CF9AE}" pid="7" name="MSIP_Label_36148d1e-9119-4a03-b039-d8188704cf2a_SiteId">
    <vt:lpwstr>21429da9-e4ad-45f9-9a6f-cd126a64274b</vt:lpwstr>
  </property>
  <property fmtid="{D5CDD505-2E9C-101B-9397-08002B2CF9AE}" pid="8" name="MSIP_Label_36148d1e-9119-4a03-b039-d8188704cf2a_ActionId">
    <vt:lpwstr>93070fc2-7e93-4017-889a-d18afed5d57e</vt:lpwstr>
  </property>
  <property fmtid="{D5CDD505-2E9C-101B-9397-08002B2CF9AE}" pid="9" name="MSIP_Label_36148d1e-9119-4a03-b039-d8188704cf2a_ContentBits">
    <vt:lpwstr>1</vt:lpwstr>
  </property>
</Properties>
</file>